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7" r:id="rId6"/>
    <p:sldMasterId id="2147483695" r:id="rId7"/>
    <p:sldMasterId id="2147483703" r:id="rId8"/>
    <p:sldMasterId id="2147483711" r:id="rId9"/>
    <p:sldMasterId id="2147483719" r:id="rId10"/>
    <p:sldMasterId id="2147483727" r:id="rId11"/>
    <p:sldMasterId id="2147483735" r:id="rId12"/>
    <p:sldMasterId id="2147483743" r:id="rId13"/>
    <p:sldMasterId id="2147483751" r:id="rId14"/>
    <p:sldMasterId id="2147483759" r:id="rId15"/>
    <p:sldMasterId id="2147483767" r:id="rId16"/>
    <p:sldMasterId id="2147483775" r:id="rId17"/>
    <p:sldMasterId id="2147483783" r:id="rId18"/>
  </p:sldMasterIdLst>
  <p:notesMasterIdLst>
    <p:notesMasterId r:id="rId34"/>
  </p:notesMasterIdLst>
  <p:sldIdLst>
    <p:sldId id="256" r:id="rId19"/>
    <p:sldId id="281" r:id="rId20"/>
    <p:sldId id="282" r:id="rId21"/>
    <p:sldId id="283" r:id="rId22"/>
    <p:sldId id="284" r:id="rId23"/>
    <p:sldId id="304" r:id="rId24"/>
    <p:sldId id="311" r:id="rId25"/>
    <p:sldId id="301" r:id="rId26"/>
    <p:sldId id="310" r:id="rId27"/>
    <p:sldId id="305" r:id="rId28"/>
    <p:sldId id="312" r:id="rId29"/>
    <p:sldId id="307" r:id="rId30"/>
    <p:sldId id="308" r:id="rId31"/>
    <p:sldId id="309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65" userDrawn="1">
          <p15:clr>
            <a:srgbClr val="A4A3A4"/>
          </p15:clr>
        </p15:guide>
        <p15:guide id="3" pos="143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7" pos="5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0A0"/>
    <a:srgbClr val="8092A8"/>
    <a:srgbClr val="F19E00"/>
    <a:srgbClr val="996099"/>
    <a:srgbClr val="C6C3BA"/>
    <a:srgbClr val="A1DBF5"/>
    <a:srgbClr val="990F08"/>
    <a:srgbClr val="EBDD00"/>
    <a:srgbClr val="0070A0"/>
    <a:srgbClr val="F9C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92" y="52"/>
      </p:cViewPr>
      <p:guideLst>
        <p:guide pos="665"/>
        <p:guide pos="143"/>
        <p:guide orient="horz" pos="4042"/>
        <p:guide orient="horz" pos="164"/>
        <p:guide pos="5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EBA0-55AB-4126-B0BD-1F90EE50721E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4B1F6-047C-4641-80D4-69EA841439F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4B1F6-047C-4641-80D4-69EA841439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4B1F6-047C-4641-80D4-69EA841439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° pagina_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rnice 7">
            <a:extLst>
              <a:ext uri="{FF2B5EF4-FFF2-40B4-BE49-F238E27FC236}">
                <a16:creationId xmlns:a16="http://schemas.microsoft.com/office/drawing/2014/main" id="{8DC63C5F-91DE-01A5-262D-14B9B7D9D862}"/>
              </a:ext>
            </a:extLst>
          </p:cNvPr>
          <p:cNvSpPr/>
          <p:nvPr userDrawn="1"/>
        </p:nvSpPr>
        <p:spPr>
          <a:xfrm>
            <a:off x="0" y="1715937"/>
            <a:ext cx="1719072" cy="1713063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11">
            <a:extLst>
              <a:ext uri="{FF2B5EF4-FFF2-40B4-BE49-F238E27FC236}">
                <a16:creationId xmlns:a16="http://schemas.microsoft.com/office/drawing/2014/main" id="{8ACB5C74-4731-71B6-92B5-4C58E825D766}"/>
              </a:ext>
            </a:extLst>
          </p:cNvPr>
          <p:cNvSpPr/>
          <p:nvPr userDrawn="1"/>
        </p:nvSpPr>
        <p:spPr>
          <a:xfrm>
            <a:off x="7258445" y="4660718"/>
            <a:ext cx="743614" cy="191937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1">
            <a:extLst>
              <a:ext uri="{FF2B5EF4-FFF2-40B4-BE49-F238E27FC236}">
                <a16:creationId xmlns:a16="http://schemas.microsoft.com/office/drawing/2014/main" id="{EBF4DAFB-048D-F2D1-EF55-57DE119F58EE}"/>
              </a:ext>
            </a:extLst>
          </p:cNvPr>
          <p:cNvSpPr/>
          <p:nvPr userDrawn="1"/>
        </p:nvSpPr>
        <p:spPr>
          <a:xfrm>
            <a:off x="0" y="-1"/>
            <a:ext cx="1706023" cy="1702579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8">
            <a:extLst>
              <a:ext uri="{FF2B5EF4-FFF2-40B4-BE49-F238E27FC236}">
                <a16:creationId xmlns:a16="http://schemas.microsoft.com/office/drawing/2014/main" id="{7D852734-71C1-5057-FBC2-7F9B97660C1B}"/>
              </a:ext>
            </a:extLst>
          </p:cNvPr>
          <p:cNvSpPr/>
          <p:nvPr userDrawn="1"/>
        </p:nvSpPr>
        <p:spPr>
          <a:xfrm>
            <a:off x="1717410" y="1694013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32">
            <a:extLst>
              <a:ext uri="{FF2B5EF4-FFF2-40B4-BE49-F238E27FC236}">
                <a16:creationId xmlns:a16="http://schemas.microsoft.com/office/drawing/2014/main" id="{8DDBB235-6530-6992-F169-B52D670B370A}"/>
              </a:ext>
            </a:extLst>
          </p:cNvPr>
          <p:cNvSpPr/>
          <p:nvPr userDrawn="1"/>
        </p:nvSpPr>
        <p:spPr>
          <a:xfrm>
            <a:off x="3406044" y="3396254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33">
            <a:extLst>
              <a:ext uri="{FF2B5EF4-FFF2-40B4-BE49-F238E27FC236}">
                <a16:creationId xmlns:a16="http://schemas.microsoft.com/office/drawing/2014/main" id="{AD1E02E0-BA36-15F1-8BD9-E2566DAFADB1}"/>
              </a:ext>
            </a:extLst>
          </p:cNvPr>
          <p:cNvSpPr/>
          <p:nvPr userDrawn="1"/>
        </p:nvSpPr>
        <p:spPr>
          <a:xfrm>
            <a:off x="1715548" y="5145675"/>
            <a:ext cx="1702800" cy="1702800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34">
            <a:extLst>
              <a:ext uri="{FF2B5EF4-FFF2-40B4-BE49-F238E27FC236}">
                <a16:creationId xmlns:a16="http://schemas.microsoft.com/office/drawing/2014/main" id="{75A5E6BA-9AE5-F02B-918B-6C11D65DBD7D}"/>
              </a:ext>
            </a:extLst>
          </p:cNvPr>
          <p:cNvSpPr/>
          <p:nvPr userDrawn="1"/>
        </p:nvSpPr>
        <p:spPr>
          <a:xfrm>
            <a:off x="0" y="3421650"/>
            <a:ext cx="1702800" cy="17028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35">
            <a:extLst>
              <a:ext uri="{FF2B5EF4-FFF2-40B4-BE49-F238E27FC236}">
                <a16:creationId xmlns:a16="http://schemas.microsoft.com/office/drawing/2014/main" id="{380A042A-45FC-777F-EDBD-00B3535629FB}"/>
              </a:ext>
            </a:extLst>
          </p:cNvPr>
          <p:cNvSpPr/>
          <p:nvPr userDrawn="1"/>
        </p:nvSpPr>
        <p:spPr>
          <a:xfrm>
            <a:off x="3425095" y="-9747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" name="Immagine 39">
            <a:extLst>
              <a:ext uri="{FF2B5EF4-FFF2-40B4-BE49-F238E27FC236}">
                <a16:creationId xmlns:a16="http://schemas.microsoft.com/office/drawing/2014/main" id="{5CE9CBAD-31E3-7839-BC92-A8DA6BD09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6" y="3429000"/>
            <a:ext cx="2158299" cy="729254"/>
          </a:xfrm>
          <a:prstGeom prst="rect">
            <a:avLst/>
          </a:prstGeom>
        </p:spPr>
      </p:pic>
      <p:sp>
        <p:nvSpPr>
          <p:cNvPr id="31" name="Rettangolo 40">
            <a:extLst>
              <a:ext uri="{FF2B5EF4-FFF2-40B4-BE49-F238E27FC236}">
                <a16:creationId xmlns:a16="http://schemas.microsoft.com/office/drawing/2014/main" id="{E754B207-04B8-1A47-4F8F-1EACDAECB8DF}"/>
              </a:ext>
            </a:extLst>
          </p:cNvPr>
          <p:cNvSpPr/>
          <p:nvPr userDrawn="1"/>
        </p:nvSpPr>
        <p:spPr>
          <a:xfrm>
            <a:off x="5127895" y="1694013"/>
            <a:ext cx="1702800" cy="1702800"/>
          </a:xfrm>
          <a:prstGeom prst="rect">
            <a:avLst/>
          </a:prstGeom>
          <a:solidFill>
            <a:srgbClr val="C1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2">
            <a:extLst>
              <a:ext uri="{FF2B5EF4-FFF2-40B4-BE49-F238E27FC236}">
                <a16:creationId xmlns:a16="http://schemas.microsoft.com/office/drawing/2014/main" id="{205BCF07-25BC-075E-FC10-8E86A271C49A}"/>
              </a:ext>
            </a:extLst>
          </p:cNvPr>
          <p:cNvSpPr txBox="1"/>
          <p:nvPr userDrawn="1"/>
        </p:nvSpPr>
        <p:spPr>
          <a:xfrm>
            <a:off x="7184576" y="4234378"/>
            <a:ext cx="351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FT Mag" panose="02000603000000020003" pitchFamily="50" charset="0"/>
              </a:rPr>
              <a:t>BROKER DI ASSICURAZIONE</a:t>
            </a:r>
          </a:p>
        </p:txBody>
      </p:sp>
      <p:sp>
        <p:nvSpPr>
          <p:cNvPr id="33" name="Rettangolo 12">
            <a:extLst>
              <a:ext uri="{FF2B5EF4-FFF2-40B4-BE49-F238E27FC236}">
                <a16:creationId xmlns:a16="http://schemas.microsoft.com/office/drawing/2014/main" id="{A819F75E-180B-13AB-A6FB-E373E3C29A42}"/>
              </a:ext>
            </a:extLst>
          </p:cNvPr>
          <p:cNvSpPr/>
          <p:nvPr userDrawn="1"/>
        </p:nvSpPr>
        <p:spPr>
          <a:xfrm>
            <a:off x="1707022" y="1715279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ttangolo 13">
            <a:extLst>
              <a:ext uri="{FF2B5EF4-FFF2-40B4-BE49-F238E27FC236}">
                <a16:creationId xmlns:a16="http://schemas.microsoft.com/office/drawing/2014/main" id="{0DE1A381-38CE-0348-440A-A251E6B4F090}"/>
              </a:ext>
            </a:extLst>
          </p:cNvPr>
          <p:cNvSpPr/>
          <p:nvPr userDrawn="1"/>
        </p:nvSpPr>
        <p:spPr>
          <a:xfrm>
            <a:off x="3406289" y="3396254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14">
            <a:extLst>
              <a:ext uri="{FF2B5EF4-FFF2-40B4-BE49-F238E27FC236}">
                <a16:creationId xmlns:a16="http://schemas.microsoft.com/office/drawing/2014/main" id="{38468521-C323-453C-95BD-452B17596645}"/>
              </a:ext>
            </a:extLst>
          </p:cNvPr>
          <p:cNvSpPr/>
          <p:nvPr userDrawn="1"/>
        </p:nvSpPr>
        <p:spPr>
          <a:xfrm>
            <a:off x="-21021" y="3421650"/>
            <a:ext cx="1702800" cy="17028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0DCC-A894-9258-5A8A-2836C5A0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738" y="1701800"/>
            <a:ext cx="1682750" cy="16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813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5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792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97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3565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3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23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9436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2235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20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3466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5711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18264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9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8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C39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3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47296" y="1885925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2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5711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89917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5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1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4080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61102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06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84960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47296" y="1885925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45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° pagina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rnice 7">
            <a:extLst>
              <a:ext uri="{FF2B5EF4-FFF2-40B4-BE49-F238E27FC236}">
                <a16:creationId xmlns:a16="http://schemas.microsoft.com/office/drawing/2014/main" id="{8DC63C5F-91DE-01A5-262D-14B9B7D9D862}"/>
              </a:ext>
            </a:extLst>
          </p:cNvPr>
          <p:cNvSpPr/>
          <p:nvPr userDrawn="1"/>
        </p:nvSpPr>
        <p:spPr>
          <a:xfrm>
            <a:off x="0" y="1715937"/>
            <a:ext cx="1719072" cy="1713063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11">
            <a:extLst>
              <a:ext uri="{FF2B5EF4-FFF2-40B4-BE49-F238E27FC236}">
                <a16:creationId xmlns:a16="http://schemas.microsoft.com/office/drawing/2014/main" id="{8ACB5C74-4731-71B6-92B5-4C58E825D766}"/>
              </a:ext>
            </a:extLst>
          </p:cNvPr>
          <p:cNvSpPr/>
          <p:nvPr userDrawn="1"/>
        </p:nvSpPr>
        <p:spPr>
          <a:xfrm>
            <a:off x="7258445" y="4660718"/>
            <a:ext cx="743614" cy="191937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1">
            <a:extLst>
              <a:ext uri="{FF2B5EF4-FFF2-40B4-BE49-F238E27FC236}">
                <a16:creationId xmlns:a16="http://schemas.microsoft.com/office/drawing/2014/main" id="{EBF4DAFB-048D-F2D1-EF55-57DE119F58EE}"/>
              </a:ext>
            </a:extLst>
          </p:cNvPr>
          <p:cNvSpPr/>
          <p:nvPr userDrawn="1"/>
        </p:nvSpPr>
        <p:spPr>
          <a:xfrm>
            <a:off x="0" y="-1"/>
            <a:ext cx="1706023" cy="1702579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8">
            <a:extLst>
              <a:ext uri="{FF2B5EF4-FFF2-40B4-BE49-F238E27FC236}">
                <a16:creationId xmlns:a16="http://schemas.microsoft.com/office/drawing/2014/main" id="{7D852734-71C1-5057-FBC2-7F9B97660C1B}"/>
              </a:ext>
            </a:extLst>
          </p:cNvPr>
          <p:cNvSpPr/>
          <p:nvPr userDrawn="1"/>
        </p:nvSpPr>
        <p:spPr>
          <a:xfrm>
            <a:off x="1717410" y="1694013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32">
            <a:extLst>
              <a:ext uri="{FF2B5EF4-FFF2-40B4-BE49-F238E27FC236}">
                <a16:creationId xmlns:a16="http://schemas.microsoft.com/office/drawing/2014/main" id="{8DDBB235-6530-6992-F169-B52D670B370A}"/>
              </a:ext>
            </a:extLst>
          </p:cNvPr>
          <p:cNvSpPr/>
          <p:nvPr userDrawn="1"/>
        </p:nvSpPr>
        <p:spPr>
          <a:xfrm>
            <a:off x="3406044" y="3396254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33">
            <a:extLst>
              <a:ext uri="{FF2B5EF4-FFF2-40B4-BE49-F238E27FC236}">
                <a16:creationId xmlns:a16="http://schemas.microsoft.com/office/drawing/2014/main" id="{AD1E02E0-BA36-15F1-8BD9-E2566DAFADB1}"/>
              </a:ext>
            </a:extLst>
          </p:cNvPr>
          <p:cNvSpPr/>
          <p:nvPr userDrawn="1"/>
        </p:nvSpPr>
        <p:spPr>
          <a:xfrm>
            <a:off x="1715548" y="5145675"/>
            <a:ext cx="1702800" cy="1702800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34">
            <a:extLst>
              <a:ext uri="{FF2B5EF4-FFF2-40B4-BE49-F238E27FC236}">
                <a16:creationId xmlns:a16="http://schemas.microsoft.com/office/drawing/2014/main" id="{75A5E6BA-9AE5-F02B-918B-6C11D65DBD7D}"/>
              </a:ext>
            </a:extLst>
          </p:cNvPr>
          <p:cNvSpPr/>
          <p:nvPr userDrawn="1"/>
        </p:nvSpPr>
        <p:spPr>
          <a:xfrm>
            <a:off x="0" y="3421650"/>
            <a:ext cx="1702800" cy="17028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35">
            <a:extLst>
              <a:ext uri="{FF2B5EF4-FFF2-40B4-BE49-F238E27FC236}">
                <a16:creationId xmlns:a16="http://schemas.microsoft.com/office/drawing/2014/main" id="{380A042A-45FC-777F-EDBD-00B3535629FB}"/>
              </a:ext>
            </a:extLst>
          </p:cNvPr>
          <p:cNvSpPr/>
          <p:nvPr userDrawn="1"/>
        </p:nvSpPr>
        <p:spPr>
          <a:xfrm>
            <a:off x="3425095" y="-9747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" name="Immagine 39">
            <a:extLst>
              <a:ext uri="{FF2B5EF4-FFF2-40B4-BE49-F238E27FC236}">
                <a16:creationId xmlns:a16="http://schemas.microsoft.com/office/drawing/2014/main" id="{5CE9CBAD-31E3-7839-BC92-A8DA6BD09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6" y="3429000"/>
            <a:ext cx="2158299" cy="729254"/>
          </a:xfrm>
          <a:prstGeom prst="rect">
            <a:avLst/>
          </a:prstGeom>
        </p:spPr>
      </p:pic>
      <p:sp>
        <p:nvSpPr>
          <p:cNvPr id="31" name="Rettangolo 40">
            <a:extLst>
              <a:ext uri="{FF2B5EF4-FFF2-40B4-BE49-F238E27FC236}">
                <a16:creationId xmlns:a16="http://schemas.microsoft.com/office/drawing/2014/main" id="{E754B207-04B8-1A47-4F8F-1EACDAECB8DF}"/>
              </a:ext>
            </a:extLst>
          </p:cNvPr>
          <p:cNvSpPr/>
          <p:nvPr userDrawn="1"/>
        </p:nvSpPr>
        <p:spPr>
          <a:xfrm>
            <a:off x="5127895" y="1694013"/>
            <a:ext cx="1702800" cy="1702800"/>
          </a:xfrm>
          <a:prstGeom prst="rect">
            <a:avLst/>
          </a:prstGeom>
          <a:solidFill>
            <a:srgbClr val="C1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2">
            <a:extLst>
              <a:ext uri="{FF2B5EF4-FFF2-40B4-BE49-F238E27FC236}">
                <a16:creationId xmlns:a16="http://schemas.microsoft.com/office/drawing/2014/main" id="{205BCF07-25BC-075E-FC10-8E86A271C49A}"/>
              </a:ext>
            </a:extLst>
          </p:cNvPr>
          <p:cNvSpPr txBox="1"/>
          <p:nvPr userDrawn="1"/>
        </p:nvSpPr>
        <p:spPr>
          <a:xfrm>
            <a:off x="7184576" y="4234378"/>
            <a:ext cx="351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FT Mag" panose="02000603000000020003" pitchFamily="50" charset="0"/>
              </a:rPr>
              <a:t>INSURANCE BROKER</a:t>
            </a:r>
          </a:p>
        </p:txBody>
      </p:sp>
      <p:sp>
        <p:nvSpPr>
          <p:cNvPr id="33" name="Rettangolo 12">
            <a:extLst>
              <a:ext uri="{FF2B5EF4-FFF2-40B4-BE49-F238E27FC236}">
                <a16:creationId xmlns:a16="http://schemas.microsoft.com/office/drawing/2014/main" id="{A819F75E-180B-13AB-A6FB-E373E3C29A42}"/>
              </a:ext>
            </a:extLst>
          </p:cNvPr>
          <p:cNvSpPr/>
          <p:nvPr userDrawn="1"/>
        </p:nvSpPr>
        <p:spPr>
          <a:xfrm>
            <a:off x="1707022" y="1715279"/>
            <a:ext cx="1702800" cy="17028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ttangolo 13">
            <a:extLst>
              <a:ext uri="{FF2B5EF4-FFF2-40B4-BE49-F238E27FC236}">
                <a16:creationId xmlns:a16="http://schemas.microsoft.com/office/drawing/2014/main" id="{0DE1A381-38CE-0348-440A-A251E6B4F090}"/>
              </a:ext>
            </a:extLst>
          </p:cNvPr>
          <p:cNvSpPr/>
          <p:nvPr userDrawn="1"/>
        </p:nvSpPr>
        <p:spPr>
          <a:xfrm>
            <a:off x="3406289" y="3396254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14">
            <a:extLst>
              <a:ext uri="{FF2B5EF4-FFF2-40B4-BE49-F238E27FC236}">
                <a16:creationId xmlns:a16="http://schemas.microsoft.com/office/drawing/2014/main" id="{38468521-C323-453C-95BD-452B17596645}"/>
              </a:ext>
            </a:extLst>
          </p:cNvPr>
          <p:cNvSpPr/>
          <p:nvPr userDrawn="1"/>
        </p:nvSpPr>
        <p:spPr>
          <a:xfrm>
            <a:off x="-21021" y="3421650"/>
            <a:ext cx="1702800" cy="17028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0DCC-A894-9258-5A8A-2836C5A0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738" y="1701800"/>
            <a:ext cx="1682750" cy="16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645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89917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5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09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0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2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14112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39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40768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700550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4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1A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79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4080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sezione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3">
            <a:extLst>
              <a:ext uri="{FF2B5EF4-FFF2-40B4-BE49-F238E27FC236}">
                <a16:creationId xmlns:a16="http://schemas.microsoft.com/office/drawing/2014/main" id="{564281F2-F4C0-4879-6A0C-6DCFC0863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50995"/>
            <a:ext cx="12192000" cy="97536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4A7CAEEA-1101-7912-014E-46CB8FEA3604}"/>
              </a:ext>
            </a:extLst>
          </p:cNvPr>
          <p:cNvSpPr/>
          <p:nvPr userDrawn="1"/>
        </p:nvSpPr>
        <p:spPr>
          <a:xfrm>
            <a:off x="184570" y="3129075"/>
            <a:ext cx="1800000" cy="1799999"/>
          </a:xfrm>
          <a:custGeom>
            <a:avLst/>
            <a:gdLst/>
            <a:ahLst/>
            <a:cxnLst/>
            <a:rect l="l" t="t" r="r" b="b"/>
            <a:pathLst>
              <a:path w="1440180" h="1439545">
                <a:moveTo>
                  <a:pt x="1440180" y="0"/>
                </a:moveTo>
                <a:lnTo>
                  <a:pt x="0" y="0"/>
                </a:lnTo>
                <a:lnTo>
                  <a:pt x="0" y="1439418"/>
                </a:lnTo>
                <a:lnTo>
                  <a:pt x="1440180" y="1439418"/>
                </a:lnTo>
                <a:lnTo>
                  <a:pt x="14401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FDFD6699-DA90-97EB-B52E-01245D6AF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8" y="276835"/>
            <a:ext cx="792000" cy="2676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B56C-B4EE-3854-9337-A88B88BBD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570" y="3214090"/>
            <a:ext cx="7702550" cy="557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TITOLO SEZIONE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25206C-27EE-A8B8-8289-F5EE0D63F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4570" y="3750366"/>
            <a:ext cx="7702550" cy="400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83134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22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85600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77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A4A3A4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67394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84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0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C3D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1970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5770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446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13644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sezione TORTORA">
    <p:bg>
      <p:bgPr>
        <a:solidFill>
          <a:srgbClr val="8F8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FDFD6699-DA90-97EB-B52E-01245D6AF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8" y="276835"/>
            <a:ext cx="792000" cy="267604"/>
          </a:xfrm>
          <a:prstGeom prst="rect">
            <a:avLst/>
          </a:prstGeom>
        </p:spPr>
      </p:pic>
      <p:sp>
        <p:nvSpPr>
          <p:cNvPr id="3" name="Rettangolo 12">
            <a:extLst>
              <a:ext uri="{FF2B5EF4-FFF2-40B4-BE49-F238E27FC236}">
                <a16:creationId xmlns:a16="http://schemas.microsoft.com/office/drawing/2014/main" id="{38BA55FB-106C-1849-F1C8-47325F8C1C01}"/>
              </a:ext>
            </a:extLst>
          </p:cNvPr>
          <p:cNvSpPr/>
          <p:nvPr userDrawn="1"/>
        </p:nvSpPr>
        <p:spPr>
          <a:xfrm>
            <a:off x="1" y="4124814"/>
            <a:ext cx="12191999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A7CAEEA-1101-7912-014E-46CB8FEA3604}"/>
              </a:ext>
            </a:extLst>
          </p:cNvPr>
          <p:cNvSpPr/>
          <p:nvPr userDrawn="1"/>
        </p:nvSpPr>
        <p:spPr>
          <a:xfrm>
            <a:off x="173937" y="3097176"/>
            <a:ext cx="1800000" cy="1799999"/>
          </a:xfrm>
          <a:custGeom>
            <a:avLst/>
            <a:gdLst/>
            <a:ahLst/>
            <a:cxnLst/>
            <a:rect l="l" t="t" r="r" b="b"/>
            <a:pathLst>
              <a:path w="1440180" h="1439545">
                <a:moveTo>
                  <a:pt x="1440180" y="0"/>
                </a:moveTo>
                <a:lnTo>
                  <a:pt x="0" y="0"/>
                </a:lnTo>
                <a:lnTo>
                  <a:pt x="0" y="1439418"/>
                </a:lnTo>
                <a:lnTo>
                  <a:pt x="1440180" y="1439418"/>
                </a:lnTo>
                <a:lnTo>
                  <a:pt x="14401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B56A4F-FA3F-ABF8-FA8B-2CFFEF682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570" y="3214090"/>
            <a:ext cx="7702550" cy="557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TITOLO SEZIONE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6CB41-3425-BF7F-7BAC-1E626B8ECF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4570" y="3750366"/>
            <a:ext cx="7702550" cy="400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2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86611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8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3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9E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22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4407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56730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217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625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78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4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50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34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5750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4084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27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75255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4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15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007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8134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11771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35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_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5711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31CA20F2-4C21-D04F-57ED-4568644A0ABF}"/>
              </a:ext>
            </a:extLst>
          </p:cNvPr>
          <p:cNvSpPr>
            <a:spLocks/>
          </p:cNvSpPr>
          <p:nvPr userDrawn="1"/>
        </p:nvSpPr>
        <p:spPr>
          <a:xfrm>
            <a:off x="407843" y="1274367"/>
            <a:ext cx="2160000" cy="2160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0" dirty="0"/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E1D20681-7D9F-AC54-78A5-C603A9840C13}"/>
              </a:ext>
            </a:extLst>
          </p:cNvPr>
          <p:cNvSpPr/>
          <p:nvPr userDrawn="1"/>
        </p:nvSpPr>
        <p:spPr>
          <a:xfrm>
            <a:off x="2567843" y="3434367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AA3D10-8AB3-88E1-20FC-27F6F8D64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2975" y="1671638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093B65-A99B-22E6-DCC5-9ECF17BCE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975" y="3158140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1173E85-EBDC-32A0-77C8-A5C60E5DC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3556" y="1671638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F2313B-6972-5E00-3B0A-ABFBAA48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3556" y="3158140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3FF3C-6468-4135-5584-8F404A9CAAE0}"/>
              </a:ext>
            </a:extLst>
          </p:cNvPr>
          <p:cNvSpPr txBox="1"/>
          <p:nvPr userDrawn="1"/>
        </p:nvSpPr>
        <p:spPr>
          <a:xfrm>
            <a:off x="407843" y="1541721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CONTATTI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1305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6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EB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72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13758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848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54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05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1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9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31CA20F2-4C21-D04F-57ED-4568644A0ABF}"/>
              </a:ext>
            </a:extLst>
          </p:cNvPr>
          <p:cNvSpPr>
            <a:spLocks/>
          </p:cNvSpPr>
          <p:nvPr userDrawn="1"/>
        </p:nvSpPr>
        <p:spPr>
          <a:xfrm>
            <a:off x="407843" y="1274367"/>
            <a:ext cx="2160000" cy="2160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0" dirty="0"/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E1D20681-7D9F-AC54-78A5-C603A9840C13}"/>
              </a:ext>
            </a:extLst>
          </p:cNvPr>
          <p:cNvSpPr/>
          <p:nvPr userDrawn="1"/>
        </p:nvSpPr>
        <p:spPr>
          <a:xfrm>
            <a:off x="2567843" y="3434367"/>
            <a:ext cx="1728797" cy="1739896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AA3D10-8AB3-88E1-20FC-27F6F8D64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2975" y="1671638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093B65-A99B-22E6-DCC5-9ECF17BCE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975" y="3158140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1173E85-EBDC-32A0-77C8-A5C60E5DC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3556" y="1671638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F2313B-6972-5E00-3B0A-ABFBAA48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3556" y="3158140"/>
            <a:ext cx="2881202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4572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9144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3716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828800" indent="0">
              <a:buNone/>
              <a:defRPr sz="10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3FF3C-6468-4135-5584-8F404A9CAAE0}"/>
              </a:ext>
            </a:extLst>
          </p:cNvPr>
          <p:cNvSpPr txBox="1"/>
          <p:nvPr userDrawn="1"/>
        </p:nvSpPr>
        <p:spPr>
          <a:xfrm>
            <a:off x="407843" y="1541721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CONTACTS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99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72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5258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63158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10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29075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6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A1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91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344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90805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03813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68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7523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6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C6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3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4287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75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99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9478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11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46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12560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8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9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209258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1623452" y="2943000"/>
            <a:ext cx="6858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1456555" y="5717950"/>
            <a:ext cx="972002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1549" y="5092995"/>
            <a:ext cx="3396580" cy="624955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4906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282383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1409615" y="2947647"/>
            <a:ext cx="6876000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1542384" y="5898282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384" y="1913860"/>
            <a:ext cx="3396580" cy="627324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2" y="2551817"/>
            <a:ext cx="4547005" cy="3572521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1587183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75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7378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94">
            <a:extLst>
              <a:ext uri="{FF2B5EF4-FFF2-40B4-BE49-F238E27FC236}">
                <a16:creationId xmlns:a16="http://schemas.microsoft.com/office/drawing/2014/main" id="{CF2B6BC4-A2B7-599B-B484-E96378BAC50A}"/>
              </a:ext>
            </a:extLst>
          </p:cNvPr>
          <p:cNvSpPr/>
          <p:nvPr userDrawn="1"/>
        </p:nvSpPr>
        <p:spPr>
          <a:xfrm rot="16200000">
            <a:off x="8297129" y="2961000"/>
            <a:ext cx="6858000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449FFD35-EA1E-8508-AE1D-DC23F2B35F0C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1049840" y="269826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4813" y="459053"/>
            <a:ext cx="3396580" cy="60840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602758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9768" y="1212116"/>
            <a:ext cx="3256120" cy="627321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538" y="549275"/>
            <a:ext cx="5267325" cy="3916363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236663" y="1885925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20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0" y="1887012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8940" y="1190847"/>
            <a:ext cx="3256120" cy="648045"/>
          </a:xfrm>
        </p:spPr>
        <p:txBody>
          <a:bodyPr>
            <a:noAutofit/>
          </a:bodyPr>
          <a:lstStyle>
            <a:lvl1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1025060" y="1679284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8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120" y="62039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17288" y="2961003"/>
            <a:ext cx="12209287" cy="972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22161" y="3139370"/>
            <a:ext cx="972000" cy="972000"/>
          </a:xfrm>
          <a:prstGeom prst="rect">
            <a:avLst/>
          </a:prstGeom>
          <a:solidFill>
            <a:srgbClr val="F1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92424" y="2498725"/>
            <a:ext cx="3806087" cy="2285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32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6">
            <a:extLst>
              <a:ext uri="{FF2B5EF4-FFF2-40B4-BE49-F238E27FC236}">
                <a16:creationId xmlns:a16="http://schemas.microsoft.com/office/drawing/2014/main" id="{855F5554-95AC-9004-DC80-15624B748A13}"/>
              </a:ext>
            </a:extLst>
          </p:cNvPr>
          <p:cNvSpPr/>
          <p:nvPr userDrawn="1"/>
        </p:nvSpPr>
        <p:spPr>
          <a:xfrm>
            <a:off x="-9417" y="5922337"/>
            <a:ext cx="12201417" cy="936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112485"/>
            <a:ext cx="1268697" cy="6084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1600436" y="6312887"/>
            <a:ext cx="126000" cy="12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28680" y="5735006"/>
            <a:ext cx="972000" cy="972000"/>
          </a:xfrm>
          <a:prstGeom prst="rect">
            <a:avLst/>
          </a:prstGeom>
          <a:solidFill>
            <a:srgbClr val="80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B5E75-B8A6-DE04-E2A1-5EB47AD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3889" y="62074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A2BDA9-1099-414E-8435-A75D664D5A8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74FC53-B0D2-57F6-E57E-FE6969CA7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0680" y="5313937"/>
            <a:ext cx="3396580" cy="608400"/>
          </a:xfrm>
        </p:spPr>
        <p:txBody>
          <a:bodyPr>
            <a:noAutofit/>
          </a:bodyPr>
          <a:lstStyle>
            <a:lvl1pPr marL="100800" indent="0" algn="l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00800" indent="0" algn="r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5916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  <p15:guide id="5" orient="horz" pos="431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60" r:id="rId4"/>
    <p:sldLayoutId id="2147483665" r:id="rId5"/>
    <p:sldLayoutId id="2147483667" r:id="rId6"/>
    <p:sldLayoutId id="2147483670" r:id="rId7"/>
    <p:sldLayoutId id="2147483651" r:id="rId8"/>
    <p:sldLayoutId id="2147483668" r:id="rId9"/>
    <p:sldLayoutId id="2147483666" r:id="rId10"/>
    <p:sldLayoutId id="2147483661" r:id="rId11"/>
    <p:sldLayoutId id="2147483662" r:id="rId12"/>
    <p:sldLayoutId id="2147483669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6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5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3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2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40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6258D4A-C59F-168E-0ECB-543296894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4968" y="176500"/>
            <a:ext cx="6638760" cy="627324"/>
          </a:xfrm>
        </p:spPr>
        <p:txBody>
          <a:bodyPr/>
          <a:lstStyle/>
          <a:p>
            <a:r>
              <a:rPr lang="it-IT" b="1" dirty="0"/>
              <a:t>Art. 75 Estensione di garanzia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BC658C-835E-80E2-68D2-24C9CA5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DB87EE-0F72-A5AC-F5B4-D171168DE08D}"/>
              </a:ext>
            </a:extLst>
          </p:cNvPr>
          <p:cNvSpPr txBox="1"/>
          <p:nvPr/>
        </p:nvSpPr>
        <p:spPr>
          <a:xfrm>
            <a:off x="2734056" y="704088"/>
            <a:ext cx="90159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 maggiore precisazione e/o estensione dell’oggetto dell’assicurazione si conviene che sono comprese in garanzia i sotto - elencati rischi e/o attività anche cedute in appalto con l’intesa che in tal caso la garanzia comprende solo la R.C. dell’appaltante – per contratti per un valore massimo di Euro 5 ML –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servizio pubblicitario tramite insegne, cartelli e striscioni;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organizzazione o partecipazione ad esposizioni, fiere, mostre, mercati, congressi e convegni, compresi l’allestimento e lo smontaggio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servizio mense, bar, ristoranti, compresa la somministrazione di cibi e bevande;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operazioni di progettazione, montaggio, collaudo, manutenzione, riparazione e installazione degli impianti dell’Assicurato;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conduzione, manutenzione, pulizia, riparazione e proprietà dei fabbricati in cui si svolge l’attività;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servizio di vigilanza effettuato anche con guardiani armati e con cani, anche fuori dal recinto dello stabilimento;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servizio antincendio aziendale, anche in occasione di eventuale intervento al di fuori dell’area dell’azienda e/o circolo;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proprietà ed uso, anche all’esterno dell’azienda e/o circolo, di velocipedi e </a:t>
            </a:r>
            <a:r>
              <a:rPr lang="it-IT" sz="1200" dirty="0" err="1"/>
              <a:t>ciclofurgoncini</a:t>
            </a:r>
            <a:r>
              <a:rPr lang="it-IT" sz="1200" dirty="0"/>
              <a:t> senza motore;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operazione di prelievo e/o consegna merci e materiali, comprese le operazioni di carico e scarico;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servizi sanitari prestati in ambulatori, infermerie e posti di pronto soccorso, siti all’interno dei complessi sportivi, compresa la responsabilità personale dei sanitari e del personale ausiliare addetto purché tesserato;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esercizio di uffici, depositi, magazzini e dalle attrezzature ivi esistenti, ovunque ubicati sul territorio italiano purché inerenti all’attività dichiarata in polizza, esclusa la responsabilità civile professionale derivante dall’attività svolta negli stessi;</a:t>
            </a:r>
          </a:p>
          <a:p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/>
              <a:t>proprietà o esercizio delle attrezzature, degli impianti e del materiale necessario per lo svolgimento della disciplina sportiva compresi tribune, stadi.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BF8841-7C4A-F551-0DE8-148F5C18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978" y="95778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295874C-7A7D-790C-3A90-AA7B332F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FE8F70-164F-B78D-0898-7497DD7D4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9971" y="459053"/>
            <a:ext cx="10181422" cy="608401"/>
          </a:xfrm>
        </p:spPr>
        <p:txBody>
          <a:bodyPr/>
          <a:lstStyle/>
          <a:p>
            <a:r>
              <a:rPr lang="it-IT" dirty="0"/>
              <a:t>COPERTURA ASSICURATIVA RCO IN AGGIUNTA ALLA RCT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4EBFC9-23D3-740C-5AF3-2E1B2F57A753}"/>
              </a:ext>
            </a:extLst>
          </p:cNvPr>
          <p:cNvSpPr txBox="1"/>
          <p:nvPr/>
        </p:nvSpPr>
        <p:spPr>
          <a:xfrm>
            <a:off x="838199" y="1186542"/>
            <a:ext cx="5562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1200" dirty="0"/>
              <a:t>La Società risponde delle somme che l'Assicurato sia tenuto a pagare, a titolo di risarcimento (capitale, interessi e spese), quale civilmente responsabile verso i prestatori di lavoro subordinato da lui dipendenti, i prestatori di lavoro parasubordinati e quelli appartenenti all'area dirigenziale, siano essi: </a:t>
            </a:r>
          </a:p>
          <a:p>
            <a:endParaRPr lang="it-IT" sz="1200" dirty="0"/>
          </a:p>
          <a:p>
            <a:r>
              <a:rPr lang="it-IT" sz="1200" dirty="0"/>
              <a:t>•non soggetti all'assicurazione obbligatoria degli infortuni sul lavoro, </a:t>
            </a:r>
          </a:p>
          <a:p>
            <a:r>
              <a:rPr lang="it-IT" sz="1200" dirty="0"/>
              <a:t>• assicurati, ai sensi del D.P.R. 30 giugno 1965 n. 1124, nonché ai sensi del Dlgs. 23/02/2000 n° 38, per gli infortuni (escluse le malattie professionali) da essi sofferti. </a:t>
            </a:r>
          </a:p>
          <a:p>
            <a:endParaRPr lang="it-IT" sz="1200" dirty="0"/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9396A4-EC28-5D36-75C9-3877C7BD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87" y="1409699"/>
            <a:ext cx="3753530" cy="2652671"/>
          </a:xfrm>
          <a:prstGeom prst="rect">
            <a:avLst/>
          </a:prstGeom>
        </p:spPr>
      </p:pic>
      <p:pic>
        <p:nvPicPr>
          <p:cNvPr id="11" name="Immagine 10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5F9F41D9-B2B7-DEE2-38B3-78DBADB5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9" y="4212580"/>
            <a:ext cx="7767533" cy="204670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F380B4-8C1E-A181-6042-95226CDD3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6" y="6278864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7B525FE-01C5-AC12-8CDC-ED8F48B144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6279" y="111620"/>
            <a:ext cx="8929550" cy="933407"/>
          </a:xfrm>
        </p:spPr>
        <p:txBody>
          <a:bodyPr/>
          <a:lstStyle/>
          <a:p>
            <a:r>
              <a:rPr lang="it-IT" b="1" dirty="0"/>
              <a:t>SEZIONE INTEGRATIVA RESPONSABILITA ‘ CIVILE AD ADESIONE PER PERSONALE NON TESSERATO ADDETTO A GARE O MANIFESTAZIONI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B3DC0A-100E-8C86-356D-FBE8A1A7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9256" y="6255626"/>
            <a:ext cx="2743200" cy="365125"/>
          </a:xfrm>
        </p:spPr>
        <p:txBody>
          <a:bodyPr/>
          <a:lstStyle/>
          <a:p>
            <a:fld id="{770F082A-6162-4B0C-BE8C-4D990B4FAD7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E752D7-22A2-BBE6-117B-BE645FDA4D90}"/>
              </a:ext>
            </a:extLst>
          </p:cNvPr>
          <p:cNvSpPr txBox="1"/>
          <p:nvPr/>
        </p:nvSpPr>
        <p:spPr>
          <a:xfrm>
            <a:off x="2551176" y="4342936"/>
            <a:ext cx="5779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ART. 84 ADESIONE ALLA FORMULA INTEGRATIVA</a:t>
            </a:r>
          </a:p>
          <a:p>
            <a:r>
              <a:rPr lang="it-IT" sz="1200" dirty="0"/>
              <a:t>Al fine di aderire alla formula integrativa, l’aderente dopo aver provveduto alla compilazione del modulo allegato ed al versamento del relativo premio, dovrà inviare copia degli stessi via email all’indirizzo </a:t>
            </a:r>
            <a:r>
              <a:rPr lang="it-IT" sz="1200" b="1" dirty="0"/>
              <a:t>integrative.fic@magitaliagroup.com </a:t>
            </a:r>
            <a:r>
              <a:rPr lang="it-IT" sz="1200" dirty="0"/>
              <a:t>con indicazione di:</a:t>
            </a:r>
          </a:p>
          <a:p>
            <a:r>
              <a:rPr lang="it-IT" sz="1200" dirty="0"/>
              <a:t>➢Denominazione della manifestazione da assicurare;</a:t>
            </a:r>
          </a:p>
          <a:p>
            <a:r>
              <a:rPr lang="it-IT" sz="1200" dirty="0"/>
              <a:t>➢L’elenco nominativo del personale addetto;</a:t>
            </a:r>
          </a:p>
          <a:p>
            <a:r>
              <a:rPr lang="it-IT" sz="1200" dirty="0"/>
              <a:t>➢Decorrenza e durata della manifestazione;</a:t>
            </a:r>
          </a:p>
          <a:p>
            <a:r>
              <a:rPr lang="it-IT" sz="1200" dirty="0"/>
              <a:t>➢Copia dell’avvenuto versamento al broker a mezzo bonifico bancario, dell’importo del premio dovuto.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8EAF65-3928-9370-7683-B94A074E0B20}"/>
              </a:ext>
            </a:extLst>
          </p:cNvPr>
          <p:cNvSpPr txBox="1"/>
          <p:nvPr/>
        </p:nvSpPr>
        <p:spPr>
          <a:xfrm>
            <a:off x="2569464" y="1243584"/>
            <a:ext cx="5020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La Formula Integrativa di Responsabilità Civile verso Terzi consente l’estensione delle garanzie assicurative al fine di includere anche il personale non tesserato impegnato nell’organizzazione e nello svolgimento di gare e manifestazioni. </a:t>
            </a:r>
          </a:p>
          <a:p>
            <a:r>
              <a:rPr lang="it-IT" sz="1200" dirty="0"/>
              <a:t>La copertura opera esclusivamente su richiesta dell’organizzatore ed è valida per il periodo della manifestazione indicato nella richiesta di attivazione.</a:t>
            </a:r>
          </a:p>
          <a:p>
            <a:endParaRPr lang="it-IT" sz="1200" dirty="0"/>
          </a:p>
          <a:p>
            <a:r>
              <a:rPr lang="it-IT" sz="1200" b="1" dirty="0">
                <a:solidFill>
                  <a:srgbClr val="FF0000"/>
                </a:solidFill>
              </a:rPr>
              <a:t>OGGETTO DELLA GARANZIA </a:t>
            </a:r>
          </a:p>
          <a:p>
            <a:r>
              <a:rPr lang="it-IT" sz="1200" dirty="0"/>
              <a:t>La garanzia copre i danni involontariamente cagionati a terzi durante lo svolgimento delle attività connesse all’evento, con riferimento a: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morte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lesioni personali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danneggiamenti a cose</a:t>
            </a:r>
          </a:p>
          <a:p>
            <a:r>
              <a:rPr lang="it-IT" sz="1200" dirty="0"/>
              <a:t>La tutela si estende alle responsabilità derivanti dall’organizzazione e dalla gestione dell’evento.</a:t>
            </a:r>
          </a:p>
          <a:p>
            <a:endParaRPr lang="it-IT" sz="1200" b="1" dirty="0">
              <a:solidFill>
                <a:srgbClr val="FF0000"/>
              </a:solidFill>
            </a:endParaRPr>
          </a:p>
          <a:p>
            <a:endParaRPr lang="it-IT" sz="12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02DC2F-B862-4876-4E97-1281D06A40C0}"/>
              </a:ext>
            </a:extLst>
          </p:cNvPr>
          <p:cNvSpPr txBox="1"/>
          <p:nvPr/>
        </p:nvSpPr>
        <p:spPr>
          <a:xfrm>
            <a:off x="9464040" y="2816352"/>
            <a:ext cx="2633472" cy="204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PREMIO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dirty="0">
                <a:solidFill>
                  <a:srgbClr val="FF0000"/>
                </a:solidFill>
              </a:rPr>
              <a:t> </a:t>
            </a: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premio giornaliero è determinato come segue: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euro 30,00</a:t>
            </a: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al giorno fino a 30 addetti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euro 0,40</a:t>
            </a: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al giorno per ciascun addetto eccedente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B8CDD3-CC25-C2FA-F87A-2BFE6344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379" y="95777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4730AF0-5B65-B1B1-9312-9974235C7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3064" y="377668"/>
            <a:ext cx="7854912" cy="627324"/>
          </a:xfrm>
        </p:spPr>
        <p:txBody>
          <a:bodyPr/>
          <a:lstStyle/>
          <a:p>
            <a:r>
              <a:rPr lang="it-IT" dirty="0"/>
              <a:t>SINISTRI R.C.T – Come comportarsi in caso di evento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45C1CB-45C0-FB29-F347-1353DC3F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A5069C-BFA7-F2F7-E8FD-492987598C21}"/>
              </a:ext>
            </a:extLst>
          </p:cNvPr>
          <p:cNvSpPr txBox="1"/>
          <p:nvPr/>
        </p:nvSpPr>
        <p:spPr>
          <a:xfrm>
            <a:off x="3483864" y="1225296"/>
            <a:ext cx="7488936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caso di sinistro riconducibile alla Responsabilità Civile verso Terzi, è fondamentale attivare tempestivamente le procedure previste, al fine di consentire una corretta e rapida gestione della pratica.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 segnalazione puntuale permette di tutelare l’organizzatore, i soggetti coinvolti e l’Ente, facilitando le verifiche tecniche e amministrative necessarie.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0DDE70-2DDB-A6D4-89CF-9797D2B7C46A}"/>
              </a:ext>
            </a:extLst>
          </p:cNvPr>
          <p:cNvSpPr txBox="1"/>
          <p:nvPr/>
        </p:nvSpPr>
        <p:spPr>
          <a:xfrm>
            <a:off x="3474720" y="2221992"/>
            <a:ext cx="7543800" cy="155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kern="100" dirty="0">
                <a:solidFill>
                  <a:srgbClr val="FF000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QUANDO EFFETTUARE LA DENUNCIA</a:t>
            </a:r>
            <a:endParaRPr lang="it-IT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denuncia deve essere effettuata non appena si viene a conoscenza dell’evento e, in ogni caso, entro tempi congrui, in particolare quando il fatto comporti: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danni a persone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danni materiali a cose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formali richieste di risarcimento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D5A4FF-732C-EE92-309D-4A54FA26634A}"/>
              </a:ext>
            </a:extLst>
          </p:cNvPr>
          <p:cNvSpPr txBox="1"/>
          <p:nvPr/>
        </p:nvSpPr>
        <p:spPr>
          <a:xfrm>
            <a:off x="3438144" y="3822192"/>
            <a:ext cx="7598664" cy="240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kern="100" dirty="0">
                <a:solidFill>
                  <a:srgbClr val="FF000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CONTENUTO DELLA DENUNCIA</a:t>
            </a:r>
            <a:endParaRPr lang="it-IT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kern="0" dirty="0">
                <a:solidFill>
                  <a:srgbClr val="00000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DANNEGGIANTE</a:t>
            </a: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: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Richiesta Risarcimento danni ricevuta da parte del danneggiato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Relazione dettagliata e circostanziata delle modalità di accadimento del sinistro ed eventuali relazioni testimoniali    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e/o documentazione fotografica del danno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Fotocopia tessera F.I.C.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Fotocopia codice fiscale e documento di riconoscimento del firmatario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Modulo Privacy MAG </a:t>
            </a:r>
            <a:r>
              <a:rPr lang="it-IT" sz="1200" kern="0" dirty="0" err="1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SpA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Dichiarazione altra copertura assicurativa per stesso rischio (se presente)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76DCFE-7514-FC76-399A-AE813912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207" y="128435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BECC28-B497-269F-CDDC-4A1A2674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3CA3D8-5960-C67F-939C-CA662A5AD235}"/>
              </a:ext>
            </a:extLst>
          </p:cNvPr>
          <p:cNvSpPr txBox="1"/>
          <p:nvPr/>
        </p:nvSpPr>
        <p:spPr>
          <a:xfrm>
            <a:off x="3364992" y="283465"/>
            <a:ext cx="5212080" cy="275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DANNEGGIATO</a:t>
            </a:r>
            <a:r>
              <a:rPr lang="it-IT" sz="1200" dirty="0"/>
              <a:t>:</a:t>
            </a:r>
          </a:p>
          <a:p>
            <a:endParaRPr lang="it-IT" sz="1200" dirty="0"/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Formale richiesta risarcimento danni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Documentazione relativa al danno subito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Fotocopia del primo certificato medico da cui dovrà risultare inequivocabilmente la diagnosi e la prognosi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copia conforme della cartella clinica (appena possibile)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Modulo Privacy </a:t>
            </a:r>
            <a:r>
              <a:rPr lang="it-IT" sz="1200" kern="0" dirty="0" err="1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Mag</a:t>
            </a: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 </a:t>
            </a:r>
            <a:r>
              <a:rPr lang="it-IT" sz="1200" kern="0" dirty="0" err="1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SpA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Copia tessera F.I.C. (Se tesserato)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1200" kern="0" dirty="0">
                <a:solidFill>
                  <a:srgbClr val="231F2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tillium-Regular"/>
              </a:rPr>
              <a:t>Per la definizione del sinistro, ad avvenuta guarigione, occorrerà inviare il certificato medico o la dichiarazione di chiusura infortunio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A813D5-5FF2-3777-6EAC-C733169C86E6}"/>
              </a:ext>
            </a:extLst>
          </p:cNvPr>
          <p:cNvSpPr txBox="1"/>
          <p:nvPr/>
        </p:nvSpPr>
        <p:spPr>
          <a:xfrm>
            <a:off x="3364992" y="2624328"/>
            <a:ext cx="505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MODALITÀ DI TRASMISSIONE</a:t>
            </a:r>
          </a:p>
          <a:p>
            <a:r>
              <a:rPr lang="it-IT" sz="1200" dirty="0"/>
              <a:t>La denuncia di sinistro dovrà essere trasmessa secondo le modalità indicate nei documenti federali (che potete trovare sul sito federale), indirizzandola al broker </a:t>
            </a:r>
            <a:r>
              <a:rPr lang="it-IT" sz="1200" b="1" dirty="0"/>
              <a:t>MAG</a:t>
            </a:r>
            <a:r>
              <a:rPr lang="it-IT" sz="1200" dirty="0"/>
              <a:t>, che supporta la fase di apertura e gestione del sinistro.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124360-7459-581C-BD3C-ED60C044157C}"/>
              </a:ext>
            </a:extLst>
          </p:cNvPr>
          <p:cNvSpPr txBox="1"/>
          <p:nvPr/>
        </p:nvSpPr>
        <p:spPr>
          <a:xfrm>
            <a:off x="3383280" y="3447288"/>
            <a:ext cx="4956048" cy="219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kern="100" dirty="0">
                <a:solidFill>
                  <a:srgbClr val="FF000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GESTIONE SUCCESSIVA</a:t>
            </a:r>
            <a:endParaRPr lang="it-IT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 volta aperta la pratica, </a:t>
            </a: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MAG</a:t>
            </a: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potrà: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richiedere integrazioni documentali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nominare periti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attivare i propri legali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1200" kern="100" dirty="0">
              <a:latin typeface="Titillium" panose="02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it-IT" sz="1200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Durante questa fase è fondamentale evitare iniziative autonome nei confronti della controparte, rinviando ogni valutazione alla struttura assicurativa.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18E06C-1CBD-E5BF-DF2A-88278702BEDC}"/>
              </a:ext>
            </a:extLst>
          </p:cNvPr>
          <p:cNvSpPr txBox="1"/>
          <p:nvPr/>
        </p:nvSpPr>
        <p:spPr>
          <a:xfrm>
            <a:off x="3218688" y="5788152"/>
            <a:ext cx="7909560" cy="7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buNone/>
            </a:pPr>
            <a:r>
              <a:rPr lang="it-IT" sz="1200" b="1" kern="100" dirty="0">
                <a:solidFill>
                  <a:srgbClr val="FF0000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CONTATTI UTILI PER L ASSISTENZA</a:t>
            </a:r>
            <a:endParaRPr lang="it-IT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Centralino: </a:t>
            </a:r>
            <a:r>
              <a:rPr lang="it-IT" sz="1200" b="1" kern="0" dirty="0">
                <a:solidFill>
                  <a:srgbClr val="231F20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0 2. 6 2 7 1 1 7 2 5</a:t>
            </a: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lunedì - giovedì dalle 15:00 alle 17:00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200" b="1" kern="100" dirty="0"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it-IT" sz="1200" b="1" u="sng" kern="100" dirty="0">
                <a:solidFill>
                  <a:srgbClr val="2F5496"/>
                </a:solidFill>
                <a:effectLst/>
                <a:latin typeface="Titillium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sinistrificrct@magitaliagroup.com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64F84F-70B4-CE4C-04A9-2F55E9DAD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50" y="84892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2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AFCE48-10D3-6A94-9D8D-7FCD5275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749ACF-DAFD-FAE9-9600-10216F73E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974" y="3158140"/>
            <a:ext cx="3922939" cy="1146175"/>
          </a:xfrm>
        </p:spPr>
        <p:txBody>
          <a:bodyPr/>
          <a:lstStyle/>
          <a:p>
            <a:r>
              <a:rPr lang="it-IT" sz="1600" dirty="0"/>
              <a:t>Alessia Funari </a:t>
            </a:r>
          </a:p>
          <a:p>
            <a:r>
              <a:rPr lang="it-IT" sz="1600" dirty="0"/>
              <a:t>Account Executive – Sport / </a:t>
            </a:r>
            <a:r>
              <a:rPr lang="it-IT" sz="1600" dirty="0" err="1"/>
              <a:t>affinity</a:t>
            </a:r>
            <a:r>
              <a:rPr lang="it-IT" sz="1600" dirty="0"/>
              <a:t> </a:t>
            </a:r>
          </a:p>
          <a:p>
            <a:r>
              <a:rPr kumimoji="0" lang="it-IT" sz="16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integrative.fic@magitaliagroup.com</a:t>
            </a:r>
            <a:endParaRPr lang="it-IT" sz="16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06272B2-18C7-FAE9-4470-72FC738BB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974" y="2032149"/>
            <a:ext cx="2881202" cy="1146175"/>
          </a:xfrm>
        </p:spPr>
        <p:txBody>
          <a:bodyPr/>
          <a:lstStyle/>
          <a:p>
            <a:r>
              <a:rPr lang="it-IT" sz="1600" dirty="0"/>
              <a:t>Cinzia Mercante </a:t>
            </a:r>
          </a:p>
          <a:p>
            <a:r>
              <a:rPr lang="it-IT" sz="1600" dirty="0"/>
              <a:t>Office Leader sede di Roma </a:t>
            </a:r>
          </a:p>
          <a:p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4A7CB90C-01A9-5385-2119-C133C1657E84}"/>
              </a:ext>
            </a:extLst>
          </p:cNvPr>
          <p:cNvSpPr txBox="1">
            <a:spLocks/>
          </p:cNvSpPr>
          <p:nvPr/>
        </p:nvSpPr>
        <p:spPr>
          <a:xfrm>
            <a:off x="4752974" y="4136189"/>
            <a:ext cx="3922938" cy="11461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400" dirty="0">
                <a:latin typeface="+mn-lt"/>
              </a:rPr>
              <a:t>Flavio Mattogno </a:t>
            </a:r>
          </a:p>
          <a:p>
            <a:r>
              <a:rPr lang="it-IT" sz="6400" dirty="0">
                <a:latin typeface="+mn-lt"/>
              </a:rPr>
              <a:t>Account Handler – Sport / </a:t>
            </a:r>
            <a:r>
              <a:rPr lang="it-IT" sz="6400" dirty="0" err="1">
                <a:latin typeface="+mn-lt"/>
              </a:rPr>
              <a:t>affinity</a:t>
            </a:r>
            <a:endParaRPr lang="it-IT" sz="6400" dirty="0">
              <a:latin typeface="+mn-lt"/>
            </a:endParaRPr>
          </a:p>
          <a:p>
            <a:r>
              <a:rPr kumimoji="0" lang="it-IT" sz="64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integrative.fic@magitaliagroup.com</a:t>
            </a:r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5E58AC-74F5-3BB2-CD41-AE8FA9147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0" y="235760"/>
            <a:ext cx="927100" cy="393700"/>
          </a:xfrm>
          <a:prstGeom prst="rect">
            <a:avLst/>
          </a:prstGeom>
          <a:noFill/>
        </p:spPr>
      </p:pic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24F8E96B-D03E-90C6-C56D-8F0B5BE376CC}"/>
              </a:ext>
            </a:extLst>
          </p:cNvPr>
          <p:cNvSpPr txBox="1">
            <a:spLocks/>
          </p:cNvSpPr>
          <p:nvPr/>
        </p:nvSpPr>
        <p:spPr>
          <a:xfrm>
            <a:off x="4752973" y="5168083"/>
            <a:ext cx="3922939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Tintori Angeli Leonardo</a:t>
            </a:r>
          </a:p>
          <a:p>
            <a:r>
              <a:rPr lang="it-IT" sz="1600" dirty="0"/>
              <a:t>Business Development Analyst</a:t>
            </a:r>
          </a:p>
          <a:p>
            <a:r>
              <a:rPr lang="it-IT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integrative.fic@magitaliagroup.com</a:t>
            </a:r>
            <a:endParaRPr lang="it-IT" sz="16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55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E201024-467D-9517-33E2-D3BD6098A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570" y="3214090"/>
            <a:ext cx="9501414" cy="557416"/>
          </a:xfrm>
        </p:spPr>
        <p:txBody>
          <a:bodyPr/>
          <a:lstStyle/>
          <a:p>
            <a:r>
              <a:rPr lang="it-IT" dirty="0"/>
              <a:t>CORSO Tesserati FIC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703C2F-4403-EF41-C790-5A3604CAB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16.12.2025</a:t>
            </a:r>
          </a:p>
        </p:txBody>
      </p:sp>
      <p:pic>
        <p:nvPicPr>
          <p:cNvPr id="4" name="Picture 2" descr="Attività Remiera - Federazione Italiana Canottaggio">
            <a:extLst>
              <a:ext uri="{FF2B5EF4-FFF2-40B4-BE49-F238E27FC236}">
                <a16:creationId xmlns:a16="http://schemas.microsoft.com/office/drawing/2014/main" id="{42CD755D-A59C-F0FC-2C3A-91B68AE2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70" y="4150995"/>
            <a:ext cx="2119344" cy="8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1E3A95-2BF9-69CC-9436-5A50BCE6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66D2F7-88B6-9F3B-84BD-9A4BEAAB4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351" y="459053"/>
            <a:ext cx="7673042" cy="608401"/>
          </a:xfrm>
        </p:spPr>
        <p:txBody>
          <a:bodyPr/>
          <a:lstStyle/>
          <a:p>
            <a:r>
              <a:rPr lang="it-IT" dirty="0"/>
              <a:t>CONVENZIONE ASSICURATIVA INFORTUNI E RESPONSABILITA’ CIVILE FIC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D0FA9A-7FDA-40C4-0634-6EE348B45AF0}"/>
              </a:ext>
            </a:extLst>
          </p:cNvPr>
          <p:cNvSpPr txBox="1"/>
          <p:nvPr/>
        </p:nvSpPr>
        <p:spPr>
          <a:xfrm>
            <a:off x="138340" y="1566855"/>
            <a:ext cx="706653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Tra la FIC e  la Compagnia REALE MUTUA</a:t>
            </a:r>
            <a:r>
              <a:rPr lang="it-IT" sz="1400" dirty="0">
                <a:latin typeface="Britannic"/>
              </a:rPr>
              <a:t> è stipulata la convenzione Assicurativa contro Infortuni, Responsabilità Civile Generale </a:t>
            </a:r>
            <a:r>
              <a:rPr lang="it-IT" sz="1400" dirty="0"/>
              <a:t>a favore della federazione italiana canottaggio dei suoi organi centrali e periferici, delle società affiliate ed aggregate e dei suoi tesserati, come stabilito dal D.M.11/2010  Assicurazione Obbligatoria  per gli sportivi dilettati – GU 296 del 20/12/2010. 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b="1" dirty="0"/>
              <a:t>TESSERATO</a:t>
            </a:r>
            <a:r>
              <a:rPr lang="it-IT" sz="1200" dirty="0"/>
              <a:t>: ogni singolo soggetto iscritto o aderente alla Contraente; Volontari sportivi (</a:t>
            </a:r>
            <a:r>
              <a:rPr lang="it-IT" sz="1200" dirty="0" err="1"/>
              <a:t>D.Lgs</a:t>
            </a:r>
            <a:r>
              <a:rPr lang="it-IT" sz="1200" dirty="0"/>
              <a:t> 120/2023) </a:t>
            </a:r>
          </a:p>
          <a:p>
            <a:endParaRPr lang="it-IT" sz="1200" dirty="0"/>
          </a:p>
          <a:p>
            <a:r>
              <a:rPr lang="it-IT" sz="1200" b="1" dirty="0"/>
              <a:t>BENEFICIARI</a:t>
            </a:r>
            <a:r>
              <a:rPr lang="it-IT" sz="1200" dirty="0"/>
              <a:t>:  l’assicurato stesso. In caso di morte ed in mancanza di </a:t>
            </a:r>
          </a:p>
          <a:p>
            <a:r>
              <a:rPr lang="it-IT" sz="1200" dirty="0"/>
              <a:t>              	designazione saranno beneficiari gli eredi legittimi e/o testamentari dell'assicurato</a:t>
            </a:r>
          </a:p>
          <a:p>
            <a:r>
              <a:rPr lang="it-IT" sz="1200" dirty="0"/>
              <a:t> </a:t>
            </a:r>
          </a:p>
          <a:p>
            <a:r>
              <a:rPr lang="it-IT" sz="1200" b="1" dirty="0"/>
              <a:t>FRANCHIGIA</a:t>
            </a:r>
            <a:r>
              <a:rPr lang="it-IT" sz="1200" dirty="0"/>
              <a:t>:  è l'importo prestabilito che, in caso di danno, l'Assicurato tiene a suo carico e  </a:t>
            </a:r>
          </a:p>
          <a:p>
            <a:r>
              <a:rPr lang="it-IT" sz="1200" dirty="0"/>
              <a:t>                            viene dedotto dall'indennizzo.</a:t>
            </a:r>
          </a:p>
          <a:p>
            <a:endParaRPr lang="it-IT" sz="1200" dirty="0"/>
          </a:p>
          <a:p>
            <a:r>
              <a:rPr lang="it-IT" sz="1200" b="1" dirty="0"/>
              <a:t>CAPITALE E </a:t>
            </a:r>
          </a:p>
          <a:p>
            <a:r>
              <a:rPr lang="it-IT" sz="1200" b="1" dirty="0"/>
              <a:t>MASSIMALE</a:t>
            </a:r>
            <a:r>
              <a:rPr lang="it-IT" sz="1200" dirty="0"/>
              <a:t>:   è l'importo massimo della prestazione della Società</a:t>
            </a:r>
          </a:p>
          <a:p>
            <a:r>
              <a:rPr lang="it-IT" sz="1200" dirty="0"/>
              <a:t> </a:t>
            </a:r>
          </a:p>
          <a:p>
            <a:r>
              <a:rPr lang="it-IT" sz="1200" b="1" dirty="0"/>
              <a:t>SCOPERTO</a:t>
            </a:r>
            <a:r>
              <a:rPr lang="it-IT" sz="1200" dirty="0"/>
              <a:t>:      è  l'importo  da  calcolarsi  in  misura  percentuale  sul  danno,  che  per ciascun</a:t>
            </a:r>
          </a:p>
          <a:p>
            <a:r>
              <a:rPr lang="it-IT" sz="1200" dirty="0"/>
              <a:t>               	  sinistro viene dedotto dall'indennizzo. Detto importo rimane a carico dell'Assicurato.</a:t>
            </a:r>
          </a:p>
          <a:p>
            <a:endParaRPr lang="it-IT" sz="12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A316826-B1BC-956D-1A63-5090F8D1F34A}"/>
              </a:ext>
            </a:extLst>
          </p:cNvPr>
          <p:cNvSpPr txBox="1"/>
          <p:nvPr/>
        </p:nvSpPr>
        <p:spPr>
          <a:xfrm>
            <a:off x="7204872" y="4290371"/>
            <a:ext cx="3509123" cy="1828706"/>
          </a:xfrm>
          <a:prstGeom prst="rect">
            <a:avLst/>
          </a:prstGeom>
          <a:noFill/>
        </p:spPr>
        <p:txBody>
          <a:bodyPr vert="horz" wrap="square" lIns="0" tIns="86360" rIns="0" bIns="0" rtlCol="0">
            <a:spAutoFit/>
          </a:bodyPr>
          <a:lstStyle/>
          <a:p>
            <a:pPr marL="101600" marR="173355" defTabSz="457200">
              <a:spcBef>
                <a:spcPts val="680"/>
              </a:spcBef>
            </a:pPr>
            <a:r>
              <a:rPr lang="it-IT" sz="1050" b="1" dirty="0">
                <a:latin typeface="Titillium" panose="02000500000000000000" pitchFamily="2" charset="0"/>
              </a:rPr>
              <a:t>IL DECRETO MINISTERIALE 11/2010 PONE L’OBBLIGO ASSICURATIVO CON I SEGUENTI PRINCIPALI PARAMETRI: </a:t>
            </a:r>
          </a:p>
          <a:p>
            <a:pPr marL="273050" marR="173355" indent="-171450" defTabSz="457200">
              <a:spcBef>
                <a:spcPts val="680"/>
              </a:spcBef>
              <a:buFont typeface="Wingdings" panose="05000000000000000000" pitchFamily="2" charset="2"/>
              <a:buChar char="§"/>
            </a:pPr>
            <a:r>
              <a:rPr lang="it-IT" sz="1050" b="1" dirty="0">
                <a:latin typeface="Titillium" panose="02000500000000000000" pitchFamily="2" charset="0"/>
              </a:rPr>
              <a:t>SOLO COPERTURA INFORTUNI E NON RCT </a:t>
            </a:r>
          </a:p>
          <a:p>
            <a:pPr marL="273050" marR="173355" indent="-171450" defTabSz="457200">
              <a:spcBef>
                <a:spcPts val="680"/>
              </a:spcBef>
              <a:buFont typeface="Wingdings" panose="05000000000000000000" pitchFamily="2" charset="2"/>
              <a:buChar char="§"/>
            </a:pPr>
            <a:r>
              <a:rPr lang="it-IT" sz="1050" b="1" dirty="0">
                <a:latin typeface="Titillium" panose="02000500000000000000" pitchFamily="2" charset="0"/>
              </a:rPr>
              <a:t>FRANCHIGIA I.P. FINO AD UN MASSIMO DEL 10%</a:t>
            </a:r>
          </a:p>
          <a:p>
            <a:pPr marL="101600" marR="173355" defTabSz="457200">
              <a:spcBef>
                <a:spcPts val="680"/>
              </a:spcBef>
            </a:pPr>
            <a:r>
              <a:rPr lang="it-IT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tillium" panose="02000500000000000000" pitchFamily="2" charset="0"/>
              </a:rPr>
              <a:t>        CAPITALI ASSICURATI :</a:t>
            </a:r>
          </a:p>
          <a:p>
            <a:pPr marL="273050" marR="173355" indent="-171450" defTabSz="457200">
              <a:spcBef>
                <a:spcPts val="680"/>
              </a:spcBef>
              <a:buFont typeface="Wingdings" panose="05000000000000000000" pitchFamily="2" charset="2"/>
              <a:buChar char="§"/>
            </a:pPr>
            <a:r>
              <a:rPr lang="it-IT" sz="1050" b="1" dirty="0">
                <a:latin typeface="Titillium" panose="02000500000000000000" pitchFamily="2" charset="0"/>
              </a:rPr>
              <a:t>  MORTE </a:t>
            </a:r>
            <a:r>
              <a:rPr lang="it-IT" sz="1050" b="1" dirty="0">
                <a:latin typeface="Titillium" panose="02000500000000000000" pitchFamily="2" charset="0"/>
                <a:sym typeface="Wingdings" panose="05000000000000000000" pitchFamily="2" charset="2"/>
              </a:rPr>
              <a:t> </a:t>
            </a:r>
            <a:r>
              <a:rPr lang="it-IT" sz="1050" b="1" dirty="0">
                <a:latin typeface="Titillium" panose="02000500000000000000" pitchFamily="2" charset="0"/>
              </a:rPr>
              <a:t>EURO 80.000,00 </a:t>
            </a:r>
          </a:p>
          <a:p>
            <a:pPr marL="273050" marR="173355" indent="-171450" defTabSz="457200">
              <a:spcBef>
                <a:spcPts val="680"/>
              </a:spcBef>
              <a:buFont typeface="Wingdings" panose="05000000000000000000" pitchFamily="2" charset="2"/>
              <a:buChar char="§"/>
            </a:pPr>
            <a:r>
              <a:rPr lang="it-IT" sz="1050" b="1" dirty="0">
                <a:latin typeface="Titillium" panose="02000500000000000000" pitchFamily="2" charset="0"/>
              </a:rPr>
              <a:t>  INVALIDITÀ PERMANENTE </a:t>
            </a:r>
            <a:r>
              <a:rPr lang="it-IT" sz="1050" b="1" dirty="0">
                <a:latin typeface="Titillium" panose="02000500000000000000" pitchFamily="2" charset="0"/>
                <a:sym typeface="Wingdings" panose="05000000000000000000" pitchFamily="2" charset="2"/>
              </a:rPr>
              <a:t></a:t>
            </a:r>
            <a:r>
              <a:rPr lang="it-IT" sz="1050" b="1" dirty="0">
                <a:latin typeface="Titillium" panose="02000500000000000000" pitchFamily="2" charset="0"/>
              </a:rPr>
              <a:t> EURO  80.000,00 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37E4B201-2F0D-BBD6-8E92-006E4B64794C}"/>
              </a:ext>
            </a:extLst>
          </p:cNvPr>
          <p:cNvSpPr txBox="1">
            <a:spLocks/>
          </p:cNvSpPr>
          <p:nvPr/>
        </p:nvSpPr>
        <p:spPr>
          <a:xfrm>
            <a:off x="0" y="2956951"/>
            <a:ext cx="7673042" cy="608401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b="1" dirty="0"/>
              <a:t>PRINCIPALI DEFINIZIONI</a:t>
            </a:r>
          </a:p>
          <a:p>
            <a:pPr algn="l"/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7DB8C3-DF7D-CE7E-C078-E01BDBF7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11" y="1566855"/>
            <a:ext cx="3183275" cy="22496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A44138-9578-77E2-DE2F-DEE60A1C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4" y="6343701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1E3A95-2BF9-69CC-9436-5A50BCE6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66D2F7-88B6-9F3B-84BD-9A4BEAAB4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351" y="459053"/>
            <a:ext cx="7673042" cy="608401"/>
          </a:xfrm>
        </p:spPr>
        <p:txBody>
          <a:bodyPr/>
          <a:lstStyle/>
          <a:p>
            <a:r>
              <a:rPr lang="it-IT" dirty="0"/>
              <a:t>CONVENZIONE ASSICURATIVA INFORTUNI E RESPONSABILITA’ CIVILE FIC </a:t>
            </a:r>
          </a:p>
          <a:p>
            <a:endParaRPr lang="it-IT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37E4B201-2F0D-BBD6-8E92-006E4B64794C}"/>
              </a:ext>
            </a:extLst>
          </p:cNvPr>
          <p:cNvSpPr txBox="1">
            <a:spLocks/>
          </p:cNvSpPr>
          <p:nvPr/>
        </p:nvSpPr>
        <p:spPr>
          <a:xfrm>
            <a:off x="312253" y="1343947"/>
            <a:ext cx="7673042" cy="608401"/>
          </a:xfrm>
          <a:prstGeom prst="rect">
            <a:avLst/>
          </a:prstGeom>
        </p:spPr>
        <p:txBody>
          <a:bodyPr>
            <a:noAutofit/>
          </a:bodyPr>
          <a:lstStyle>
            <a:lvl1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00800" indent="0" algn="r" defTabSz="914400" rtl="0" eaLnBrk="1" latinLnBrk="0" hangingPunct="1">
              <a:lnSpc>
                <a:spcPts val="2400"/>
              </a:lnSpc>
              <a:spcBef>
                <a:spcPts val="680"/>
              </a:spcBef>
              <a:buFont typeface="Wingdings" panose="05000000000000000000" pitchFamily="2" charset="2"/>
              <a:buNone/>
              <a:defRPr sz="32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b="1" dirty="0"/>
              <a:t>PRINCIPALI DEFINIZIONI</a:t>
            </a:r>
          </a:p>
          <a:p>
            <a:pPr algn="l"/>
            <a:endParaRPr lang="it-IT" sz="24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8738757-E4CB-5510-77F4-2A900CB9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798" y="2510989"/>
            <a:ext cx="825597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39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447675" indent="-177800" defTabSz="939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39800" rtl="0" eaLnBrk="0" fontAlgn="base" latinLnBrk="0" hangingPunct="0">
              <a:lnSpc>
                <a:spcPct val="140000"/>
              </a:lnSpc>
              <a:spcBef>
                <a:spcPct val="60000"/>
              </a:spcBef>
              <a:spcAft>
                <a:spcPct val="60000"/>
              </a:spcAft>
              <a:buClr>
                <a:srgbClr val="3F3F3F"/>
              </a:buClr>
              <a:buSzPct val="90000"/>
              <a:buFontTx/>
              <a:buNone/>
              <a:tabLst/>
              <a:defRPr/>
            </a:pPr>
            <a:endParaRPr kumimoji="0" lang="it-I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tillium" pitchFamily="2" charset="0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8809E3-F2FB-2718-6E3B-C15273FBE0C9}"/>
              </a:ext>
            </a:extLst>
          </p:cNvPr>
          <p:cNvSpPr/>
          <p:nvPr/>
        </p:nvSpPr>
        <p:spPr>
          <a:xfrm>
            <a:off x="312253" y="2228841"/>
            <a:ext cx="546538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INFORTUNIO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rPr>
              <a:t>: </a:t>
            </a:r>
            <a:r>
              <a:rPr lang="it-IT" sz="1200" dirty="0"/>
              <a:t>ogni  evento  improvviso,  che  si  verifichi  indipendentemente  dalla volontà dell’assicurato, dovuto a causa fortuita violenta ed esterna, che produca lesioni corporali obiettivamente constatabili, le quali hanno per conseguenza la morte, una  invalidità permanente o una inabilità temporanea.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INDENNIZZO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rPr>
              <a:t>:</a:t>
            </a:r>
            <a:r>
              <a:rPr lang="it-IT" sz="1400" dirty="0">
                <a:solidFill>
                  <a:prstClr val="black"/>
                </a:solidFill>
                <a:latin typeface="Titillium" panose="02000500000000000000" pitchFamily="2" charset="0"/>
              </a:rPr>
              <a:t> </a:t>
            </a:r>
            <a:r>
              <a:rPr lang="it-IT" sz="1200" dirty="0"/>
              <a:t>la somma dovuta dalla Società in caso di sinistro; per quel che concerne l’invalidità permanente l'indennizzo viene calcolato  sulla somma assicurata in proporzione al grado di invalidità permanente accertata in base alla Tabella A di cui al Decreto del 3- 11-2010, emanato dalla Presidenza del Consiglio dei Ministri  pubblicato in Gazzetta Ufficiale 20 dicembre 2010, n° 296. S, al netto della franchigia prevista dalla presente convenzione.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86520AE-D8F3-D514-81E4-AA2D31338CB9}"/>
              </a:ext>
            </a:extLst>
          </p:cNvPr>
          <p:cNvSpPr/>
          <p:nvPr/>
        </p:nvSpPr>
        <p:spPr>
          <a:xfrm>
            <a:off x="6096000" y="5107229"/>
            <a:ext cx="3922136" cy="11322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1"/>
                </a:solidFill>
                <a:latin typeface="Titillium" panose="02000500000000000000" pitchFamily="2" charset="0"/>
              </a:rPr>
              <a:t>IL TITOLO CHE COSTITUISCE DIRITTO SENZA DISTINZIONE DI ATTIVITÀ PRATICATA, RIENTRANTE COMUNQUE NEGLI SCOPI DELLA CONTRAENTE, DI RUOLO RICOPERTO O DI MANSIONE ESERCITATA, ALLE GARANZIE ASSICURATIVE È LA TESSERA NOMINATIVA E NUMERATA DALLA FEDERAZIONE.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08480B-6788-4ED6-C380-291CC3B6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12" y="1750771"/>
            <a:ext cx="4085908" cy="28875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7AAD64-213A-B9C4-E43D-50523B58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4" y="6291427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80A4DF-69FE-35CF-D6F3-5651775BF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2BDA9-1099-414E-8435-A75D664D5A8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6D6E17-5B74-29A1-3B96-1A1FDBFF9960}"/>
              </a:ext>
            </a:extLst>
          </p:cNvPr>
          <p:cNvSpPr/>
          <p:nvPr/>
        </p:nvSpPr>
        <p:spPr>
          <a:xfrm>
            <a:off x="227013" y="578958"/>
            <a:ext cx="6768147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it-IT" sz="1200" b="1" cap="all" dirty="0">
                <a:solidFill>
                  <a:srgbClr val="FF0000"/>
                </a:solidFill>
                <a:latin typeface="+mj-lt"/>
              </a:rPr>
              <a:t>Descrizione del rischio</a:t>
            </a:r>
          </a:p>
          <a:p>
            <a:pPr lvl="0" algn="just"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L'assicurazione è prestata per tutte le attività inerenti </a:t>
            </a:r>
            <a:r>
              <a:rPr lang="it-IT" sz="1200" b="1" dirty="0">
                <a:solidFill>
                  <a:prstClr val="black"/>
                </a:solidFill>
                <a:latin typeface="+mj-lt"/>
              </a:rPr>
              <a:t>l’esercizio, l’organizzazione e lo svolgimento di attività sportive e associative rientranti negli scopi della Contraente.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Sono comprese tutte le attività di </a:t>
            </a:r>
            <a:r>
              <a:rPr lang="it-IT" sz="1200" b="1" dirty="0">
                <a:solidFill>
                  <a:prstClr val="black"/>
                </a:solidFill>
                <a:latin typeface="+mj-lt"/>
              </a:rPr>
              <a:t>allenamento, di corsi, manifestazioni sportive, ricreative e culturali, di gare</a:t>
            </a:r>
            <a:r>
              <a:rPr lang="it-IT" sz="1200" dirty="0">
                <a:solidFill>
                  <a:prstClr val="black"/>
                </a:solidFill>
                <a:latin typeface="+mj-lt"/>
              </a:rPr>
              <a:t>, organizzate dalla Federazione  per proprio conto, dai Comitati Centrali e Periferici, dalle Società Sportive affiliate ed aggregate.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La Compagnia  si obbliga a tenere indenne  il tesserato per quanto siano tenuti a pagare ai sensi di legge a titolo di risarcimento capitale, interessi e spese per danni involontariamente cagionati a terzi per morte, per lesioni personali e per danneggiamenti a cose, in conseguenza di un fatto accidentale verificatosi in relazione ai rischi per i quali è stipulata l’Assicurazione.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L’Assicurazione vale anche per la responsabilità civile che possa derivare ai sopracitati soggetti da fatto doloso di persone delle quali debba rispondere.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La presente assicurazione vale per i danni che avvengono nel </a:t>
            </a:r>
            <a:r>
              <a:rPr lang="it-IT" sz="1200" b="1" dirty="0">
                <a:solidFill>
                  <a:prstClr val="black"/>
                </a:solidFill>
                <a:latin typeface="+mj-lt"/>
              </a:rPr>
              <a:t>Mondo intero. 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. </a:t>
            </a:r>
          </a:p>
          <a:p>
            <a:pPr lvl="0" algn="just" defTabSz="457200">
              <a:defRPr/>
            </a:pPr>
            <a:endParaRPr lang="it-IT" sz="1200" b="1" dirty="0">
              <a:solidFill>
                <a:prstClr val="black"/>
              </a:solidFill>
              <a:latin typeface="+mj-lt"/>
            </a:endParaRPr>
          </a:p>
          <a:p>
            <a:pPr lvl="0" algn="just"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pPr lvl="0" algn="just"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CC4218-503E-D515-93A8-50C28F086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39" y="185258"/>
            <a:ext cx="927100" cy="393700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2C9914-7700-E24D-1C32-CCE7BC034341}"/>
              </a:ext>
            </a:extLst>
          </p:cNvPr>
          <p:cNvSpPr txBox="1"/>
          <p:nvPr/>
        </p:nvSpPr>
        <p:spPr>
          <a:xfrm>
            <a:off x="227013" y="3638679"/>
            <a:ext cx="10560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+mj-lt"/>
              </a:rPr>
              <a:t>Art. 56 Responsabilità civile personale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L’assicurazione si estende alla responsabilità civile personale derivante ai tesserati partecipanti alle manifestazioni sportive, ricreative e culturali, comprese le attività di allenamento, di corsi, di gare organizzate dalla Contraente e dai Comitati Centrali e Periferici, dalle Società Sportive affiliate ed aggregate, per danni involontariamente cagionati a terzi ai sensi di legge.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La presente estensione di garanzia è prestata entro i limiti della normativa e dei massimali convenuti per l'assicurazione di R.C.T. per danni a terzi, e, ove sia operante, di R.C.O. per danni a prestatori di lavoro. In ogni caso i massimali per sinistro della R.C.T. e della R.C.O. </a:t>
            </a:r>
          </a:p>
          <a:p>
            <a:endParaRPr lang="it-IT" sz="12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Per quanto attiene la figura degli istruttori, le garanzie si intenderanno operanti solo ed esclusivamente se all’atto del sinistro, l’assicurato risulti in regola con i corsi di formazione. </a:t>
            </a:r>
            <a:endParaRPr lang="it-IT" sz="1200" dirty="0"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87B36F-854E-BC1E-DB50-F22B7860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641" y="768523"/>
            <a:ext cx="3734105" cy="26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9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F0BF7A-FCEE-ED9D-E2B7-681A29248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3800" y="185644"/>
            <a:ext cx="5093424" cy="627324"/>
          </a:xfrm>
        </p:spPr>
        <p:txBody>
          <a:bodyPr/>
          <a:lstStyle/>
          <a:p>
            <a:r>
              <a:rPr lang="it-IT" dirty="0"/>
              <a:t>SOGGETTI ASSICURATI E MASSIMALI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BE0C31-0D5E-AD4C-111B-8A084DFD73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8B6C50-687D-7DC4-BBB4-DCB33408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BDA9-1099-414E-8435-A75D664D5A8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124484-F269-11D5-92F4-F71474A66408}"/>
              </a:ext>
            </a:extLst>
          </p:cNvPr>
          <p:cNvSpPr txBox="1"/>
          <p:nvPr/>
        </p:nvSpPr>
        <p:spPr>
          <a:xfrm>
            <a:off x="6783007" y="754126"/>
            <a:ext cx="317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it-IT" sz="1200" b="1" cap="all" dirty="0">
                <a:solidFill>
                  <a:srgbClr val="C00000"/>
                </a:solidFill>
                <a:latin typeface="Britannic"/>
              </a:rPr>
              <a:t>Soggetti assicurati</a:t>
            </a:r>
          </a:p>
          <a:p>
            <a:pPr lvl="0" defTabSz="457200">
              <a:defRPr/>
            </a:pPr>
            <a:endParaRPr lang="it-IT" sz="1200" b="1" cap="all" dirty="0">
              <a:solidFill>
                <a:srgbClr val="C00000"/>
              </a:solidFill>
              <a:latin typeface="Britannic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510C17-665F-577F-E20B-27CE81C14796}"/>
              </a:ext>
            </a:extLst>
          </p:cNvPr>
          <p:cNvSpPr txBox="1"/>
          <p:nvPr/>
        </p:nvSpPr>
        <p:spPr>
          <a:xfrm>
            <a:off x="6828722" y="1948911"/>
            <a:ext cx="260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cap="all" dirty="0">
                <a:solidFill>
                  <a:srgbClr val="C00000"/>
                </a:solidFill>
                <a:latin typeface="Britannic"/>
              </a:rPr>
              <a:t>franchigia</a:t>
            </a:r>
            <a:endParaRPr lang="it-IT" sz="1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2CFEF6-BAE6-11E0-6C2C-BECCFC819506}"/>
              </a:ext>
            </a:extLst>
          </p:cNvPr>
          <p:cNvSpPr txBox="1"/>
          <p:nvPr/>
        </p:nvSpPr>
        <p:spPr>
          <a:xfrm>
            <a:off x="6840134" y="2174599"/>
            <a:ext cx="523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L’assicurazione si intende </a:t>
            </a:r>
            <a:r>
              <a:rPr lang="it-IT" sz="1200" b="1" dirty="0">
                <a:solidFill>
                  <a:prstClr val="black"/>
                </a:solidFill>
                <a:latin typeface="+mj-lt"/>
              </a:rPr>
              <a:t>prestata previa detrazione di Euro 200,00 per ogni sinistro che comporti danni a cose.</a:t>
            </a:r>
          </a:p>
          <a:p>
            <a:pPr lvl="0" algn="just" defTabSz="457200">
              <a:defRPr/>
            </a:pPr>
            <a:r>
              <a:rPr lang="it-IT" sz="1200" dirty="0">
                <a:solidFill>
                  <a:prstClr val="black"/>
                </a:solidFill>
                <a:latin typeface="+mj-lt"/>
              </a:rPr>
              <a:t>La convenzione prevede che la liquidazione dei sinistri verrà effettuata al terzo danneggiato al netto della franchigia sopra indicata. 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AA1674-7C4C-D68F-8CCB-D002AA7DA726}"/>
              </a:ext>
            </a:extLst>
          </p:cNvPr>
          <p:cNvSpPr txBox="1"/>
          <p:nvPr/>
        </p:nvSpPr>
        <p:spPr>
          <a:xfrm>
            <a:off x="6828722" y="3012657"/>
            <a:ext cx="6027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cap="all" dirty="0">
                <a:solidFill>
                  <a:srgbClr val="C00000"/>
                </a:solidFill>
                <a:latin typeface="+mj-lt"/>
              </a:rPr>
              <a:t>Massimali assicurati</a:t>
            </a:r>
          </a:p>
          <a:p>
            <a:r>
              <a:rPr lang="it-IT" sz="1200" b="1" i="1" dirty="0">
                <a:latin typeface="+mj-lt"/>
              </a:rPr>
              <a:t>Tesserati - Tessera Divulgativa Promozionale Non Agonistica Giornaliera </a:t>
            </a:r>
            <a:r>
              <a:rPr lang="it-IT" sz="1200" dirty="0">
                <a:latin typeface="+mj-lt"/>
              </a:rPr>
              <a:t>	</a:t>
            </a:r>
          </a:p>
          <a:p>
            <a:r>
              <a:rPr lang="it-IT" sz="1200" dirty="0">
                <a:latin typeface="+mj-lt"/>
              </a:rPr>
              <a:t>per ogni sinistro                                                         	    € 550.000,00 	</a:t>
            </a:r>
          </a:p>
          <a:p>
            <a:r>
              <a:rPr lang="it-IT" sz="1200" i="1" dirty="0">
                <a:latin typeface="+mj-lt"/>
              </a:rPr>
              <a:t>ma con il limite  </a:t>
            </a:r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per ogni persona danneggiata di 	                                € 550.000,00 	</a:t>
            </a:r>
          </a:p>
          <a:p>
            <a:r>
              <a:rPr lang="it-IT" sz="1200" dirty="0">
                <a:latin typeface="+mj-lt"/>
              </a:rPr>
              <a:t>e per i danni alle cose, anche se appartenenti a più persone  € 550.000,00 	</a:t>
            </a:r>
          </a:p>
          <a:p>
            <a:r>
              <a:rPr lang="it-IT" sz="1200" b="1" i="1" dirty="0">
                <a:latin typeface="+mj-lt"/>
              </a:rPr>
              <a:t>Società affiliate e aggregate </a:t>
            </a:r>
            <a:r>
              <a:rPr lang="it-IT" sz="1200" dirty="0">
                <a:latin typeface="+mj-lt"/>
              </a:rPr>
              <a:t>	</a:t>
            </a:r>
          </a:p>
          <a:p>
            <a:r>
              <a:rPr lang="it-IT" sz="1200" dirty="0">
                <a:latin typeface="+mj-lt"/>
              </a:rPr>
              <a:t>per ogni sinistro 	                                                           € 2.000.000,00 	</a:t>
            </a:r>
          </a:p>
          <a:p>
            <a:r>
              <a:rPr lang="it-IT" sz="1200" i="1" dirty="0">
                <a:latin typeface="+mj-lt"/>
              </a:rPr>
              <a:t>ma con il limite </a:t>
            </a:r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per ogni persona danneggiata di 	                                € 2.000.000,00 	</a:t>
            </a:r>
          </a:p>
          <a:p>
            <a:r>
              <a:rPr lang="it-IT" sz="1200" dirty="0">
                <a:latin typeface="+mj-lt"/>
              </a:rPr>
              <a:t>e per i danni alle cose, anche se appartenenti a più persone  € 2.000.000,00 	</a:t>
            </a:r>
          </a:p>
          <a:p>
            <a:r>
              <a:rPr lang="it-IT" sz="1200" b="1" i="1" dirty="0">
                <a:latin typeface="+mj-lt"/>
              </a:rPr>
              <a:t>Contraente </a:t>
            </a:r>
            <a:r>
              <a:rPr lang="it-IT" sz="1200" dirty="0">
                <a:latin typeface="+mj-lt"/>
              </a:rPr>
              <a:t>	</a:t>
            </a:r>
          </a:p>
          <a:p>
            <a:r>
              <a:rPr lang="it-IT" sz="1200" dirty="0">
                <a:latin typeface="+mj-lt"/>
              </a:rPr>
              <a:t>per ogni sinistro 	                                                            € 3.000.000,00 	</a:t>
            </a:r>
          </a:p>
          <a:p>
            <a:r>
              <a:rPr lang="it-IT" sz="1200" i="1" dirty="0">
                <a:latin typeface="+mj-lt"/>
              </a:rPr>
              <a:t>ma con il limite </a:t>
            </a:r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per ogni persona danneggiata di 	                                 € 3.000.000,00 	</a:t>
            </a:r>
          </a:p>
          <a:p>
            <a:r>
              <a:rPr lang="it-IT" sz="1200" dirty="0">
                <a:latin typeface="+mj-lt"/>
              </a:rPr>
              <a:t>e per i danni alle cose, anche se appartenenti a più persone   € 3.000.000,00 </a:t>
            </a:r>
            <a:r>
              <a:rPr lang="it-IT" dirty="0"/>
              <a:t>	</a:t>
            </a:r>
          </a:p>
          <a:p>
            <a:endParaRPr lang="it-IT" sz="12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A1C12B-D7B0-B802-0226-B10A6E99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523744"/>
            <a:ext cx="4590288" cy="36301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322845-E324-822C-7A5F-CD68E33278F5}"/>
              </a:ext>
            </a:extLst>
          </p:cNvPr>
          <p:cNvSpPr txBox="1"/>
          <p:nvPr/>
        </p:nvSpPr>
        <p:spPr>
          <a:xfrm>
            <a:off x="6821424" y="822960"/>
            <a:ext cx="3794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r>
              <a:rPr lang="it-IT" sz="1200" dirty="0"/>
              <a:t>La Contraente, le sue strutture; </a:t>
            </a:r>
          </a:p>
          <a:p>
            <a:r>
              <a:rPr lang="it-IT" sz="1200" dirty="0"/>
              <a:t>I tesserati /Volontari sportivi alla F.I.C. ; </a:t>
            </a:r>
          </a:p>
          <a:p>
            <a:r>
              <a:rPr lang="it-IT" sz="1200" dirty="0"/>
              <a:t>Le Società affilate ed aggregate alla F.I.C. ; </a:t>
            </a:r>
          </a:p>
          <a:p>
            <a:r>
              <a:rPr lang="it-IT" sz="1200" dirty="0"/>
              <a:t>I Soggetti A/B/C/D/E </a:t>
            </a:r>
          </a:p>
          <a:p>
            <a:r>
              <a:rPr lang="it-IT" sz="1200" dirty="0"/>
              <a:t>Tessere divulgative promozionali 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AF7688D-D17E-E0DA-5604-636672DD8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53" y="87287"/>
            <a:ext cx="927100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22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3E2ADB-E3AD-5DC7-12AD-940DD7B2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D4D3DE-7557-AD45-916F-FAFAAC07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1028" y="99824"/>
            <a:ext cx="7652657" cy="302947"/>
          </a:xfrm>
        </p:spPr>
        <p:txBody>
          <a:bodyPr/>
          <a:lstStyle/>
          <a:p>
            <a:r>
              <a:rPr lang="it-IT" dirty="0"/>
              <a:t>ESEMPIO DICHIARAZIONE DI COPERTURA</a:t>
            </a:r>
          </a:p>
        </p:txBody>
      </p:sp>
      <p:pic>
        <p:nvPicPr>
          <p:cNvPr id="5" name="Immagine 4" descr="Immagine che contiene testo, schermata, documento, Carattere&#10;&#10;Il contenuto generato dall'IA potrebbe non essere corretto.">
            <a:extLst>
              <a:ext uri="{FF2B5EF4-FFF2-40B4-BE49-F238E27FC236}">
                <a16:creationId xmlns:a16="http://schemas.microsoft.com/office/drawing/2014/main" id="{1BE1D0C8-6F36-4248-FF69-A981FCCC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37" y="664029"/>
            <a:ext cx="4789449" cy="60112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E63BC9-E0DD-AFEF-5C64-1BA303CA5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5" y="6226830"/>
            <a:ext cx="927100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8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FF1C636-0981-AF5F-D72D-865779A6D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9658" y="284207"/>
            <a:ext cx="8911198" cy="627324"/>
          </a:xfrm>
        </p:spPr>
        <p:txBody>
          <a:bodyPr/>
          <a:lstStyle/>
          <a:p>
            <a:r>
              <a:rPr lang="it-IT" b="1" dirty="0"/>
              <a:t>SEZIONE RESPONSABILITÀ CIVILE VERSO TERZI GESTIONE IMPIANTI </a:t>
            </a:r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22FF63BD-4694-2161-4412-FDC0605EC2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859" r="3859"/>
          <a:stretch>
            <a:fillRect/>
          </a:stretch>
        </p:blipFill>
        <p:spPr>
          <a:xfrm>
            <a:off x="227013" y="2551113"/>
            <a:ext cx="3789362" cy="290195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D3C391-C4F3-9E2E-A5FD-F0F2773D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03D6E8-584D-FA05-3DB6-B5257A4C4AE9}"/>
              </a:ext>
            </a:extLst>
          </p:cNvPr>
          <p:cNvSpPr txBox="1"/>
          <p:nvPr/>
        </p:nvSpPr>
        <p:spPr>
          <a:xfrm>
            <a:off x="4490575" y="1032401"/>
            <a:ext cx="58726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Soggetti assicurati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garanzie previste nella presente sezione sono operanti per la Contraente, per le sue strutture Regionali e Provinciali, per i Comitati Organizzatori Locali, per le Società di Capitali dalla Contraente partecipate e per tutte le Società Affiliate/Aggregate. </a:t>
            </a:r>
          </a:p>
          <a:p>
            <a:endParaRPr lang="it-IT" sz="1200" b="1" i="0" u="none" strike="noStrike" baseline="0" dirty="0">
              <a:solidFill>
                <a:srgbClr val="FF0000"/>
              </a:solidFill>
              <a:latin typeface="+mj-lt"/>
            </a:endParaRPr>
          </a:p>
          <a:p>
            <a:endParaRPr lang="it-IT" sz="1200" b="1" dirty="0">
              <a:solidFill>
                <a:srgbClr val="FF0000"/>
              </a:solidFill>
              <a:latin typeface="+mj-lt"/>
            </a:endParaRPr>
          </a:p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+mj-lt"/>
              </a:rPr>
              <a:t>Art. 70 Danni da sospensione od interruzione di esercizio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La garanzia comprende la responsabilità civile derivante all’Assicurato per i danni arrecati a terzi in conseguenza di interruzione o sospensione totale o parziale di attività industriali, commerciali, artigianali, agricole o di servizi. A condizione però che tali danni siano la conseguenza di morte o di lesioni personali o di danneggiamenti a cose risarcibili a termini di polizza.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La presente estensione di garanzia viene prestata nell’ambito del massimale pattuito in polizza, con un limite pari al 20% del massimale stesso.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endParaRPr lang="it-IT" sz="12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+mj-lt"/>
              </a:rPr>
              <a:t>Art. 71 Danni da incendio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A parziale deroga di quanto stabilito nelle esclusioni, la garanzia comprende la responsabilità civile che possa derivare all’Assicurato per i danni di cose da terzi causati da incendio di cose di sua proprietà o da lui detenute ferma l’esclusione dei danni alle cose che l’assicurato abbia in consegna o detenga a qualsiasi titolo.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Qualora l’Assicurato abbia in corso coperture assicurative prestate con rischio accessorio a polizza del ramo incendio la presente estensione di garanzia opera in eccedenza a tale copertura. La garanzia viene prestata nell’ambito del massimale di polizza con il limite del 20% del massimale stesso. </a:t>
            </a:r>
          </a:p>
          <a:p>
            <a:endParaRPr lang="it-IT" sz="1200" dirty="0"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010BE6-B916-27EC-D079-F8E69726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70" y="106338"/>
            <a:ext cx="927100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53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9C76620-BE95-F513-ACA5-F789A4391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2213" y="281003"/>
            <a:ext cx="7554901" cy="627324"/>
          </a:xfrm>
        </p:spPr>
        <p:txBody>
          <a:bodyPr/>
          <a:lstStyle/>
          <a:p>
            <a:pPr marL="100800" marR="0" lvl="0" indent="0" algn="l" defTabSz="914400" rtl="0" eaLnBrk="1" fontAlgn="auto" latinLnBrk="0" hangingPunct="1">
              <a:lnSpc>
                <a:spcPts val="24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sz="3200" b="1" i="0" u="none" strike="noStrike" kern="1200" cap="all" spc="0" normalizeH="0" baseline="0" noProof="0" dirty="0">
                <a:ln>
                  <a:noFill/>
                </a:ln>
                <a:solidFill>
                  <a:srgbClr val="8F8475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rPr>
              <a:t>SEZIONE RESPONSABILITÀ CIVILE VERSO TERZI GESTIONE IMPIANTI </a:t>
            </a:r>
            <a:endParaRPr kumimoji="0" lang="it-IT" sz="3200" b="0" i="0" u="none" strike="noStrike" kern="1200" cap="all" spc="0" normalizeH="0" baseline="0" noProof="0" dirty="0">
              <a:ln>
                <a:noFill/>
              </a:ln>
              <a:solidFill>
                <a:srgbClr val="8F8475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9D199B-7946-B099-1D55-8D0A20A0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082A-6162-4B0C-BE8C-4D990B4FAD76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B8450C-18B4-CCD1-C547-136AEF046954}"/>
              </a:ext>
            </a:extLst>
          </p:cNvPr>
          <p:cNvSpPr txBox="1"/>
          <p:nvPr/>
        </p:nvSpPr>
        <p:spPr>
          <a:xfrm>
            <a:off x="5094515" y="1382484"/>
            <a:ext cx="533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+mj-lt"/>
              </a:rPr>
              <a:t>Art. 72 Danni a cose in consegna e custodia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A parziale deroga di quanto stabilito nelle esclusioni, la garanzia comprende i danni alle cose che l’Assicurato abbia in consegna e/o custodia.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Sono comunque esclusi: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i danni alle cose costituenti oggetto diretto dei lavori e delle attività descritte in polizza; </a:t>
            </a: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i danni ai beni strumentali utilizzati per l’attività assicurata. </a:t>
            </a:r>
          </a:p>
          <a:p>
            <a:endParaRPr lang="it-IT" sz="12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+mj-lt"/>
              </a:rPr>
              <a:t>A parziale deroga di quanto previsto all’art. 54, la presente garanzia è prestata con uno scoperto del 10% per ogni sinistro con il minimo di € 150,00, fermo restando che la Società non risponde oltre il 20% del massimale assicurato per uno o più sinistri verificatisi nel corso di uno stesso periodo assicurativo. </a:t>
            </a:r>
          </a:p>
          <a:p>
            <a:endParaRPr lang="it-IT" sz="1200" dirty="0">
              <a:solidFill>
                <a:srgbClr val="000000"/>
              </a:solidFill>
              <a:latin typeface="+mj-lt"/>
            </a:endParaRPr>
          </a:p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Art. 73 Servizi complementari di impianti sportivi </a:t>
            </a:r>
            <a:endParaRPr lang="it-IT" sz="12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garanzia comprende il rischio della proprietà e/o conduzione di impianti sportivi in genere anche per danni subiti dai Soci e/o frequentatori degli impianti stessi. </a:t>
            </a:r>
          </a:p>
          <a:p>
            <a:endParaRPr lang="it-IT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Art. 74 Parchi </a:t>
            </a:r>
            <a:endParaRPr lang="it-IT" sz="12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garanzia comprende il rischio della proprietà e/o conduzione di parchi alberati e/o aree verdi adibite a ricovero imbarcazioni, compresa la manutenzione degli stessi, anche se effettuata attraverso Ditte e/o persone non alle dipendenze e con l’uso di macchine e attrezzi sia di proprietà dell’Assicurato che di terzi. </a:t>
            </a:r>
            <a:endParaRPr lang="it-IT" sz="1200" dirty="0">
              <a:latin typeface="+mj-lt"/>
            </a:endParaRP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85B141A9-103A-DC5C-5B43-1B36CDB6D0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042" r="504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258383-88BC-8BA2-1506-4FB33D9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35" y="84891"/>
            <a:ext cx="926672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5804"/>
      </p:ext>
    </p:extLst>
  </p:cSld>
  <p:clrMapOvr>
    <a:masterClrMapping/>
  </p:clrMapOvr>
</p:sld>
</file>

<file path=ppt/theme/theme1.xml><?xml version="1.0" encoding="utf-8"?>
<a:theme xmlns:a="http://schemas.openxmlformats.org/drawingml/2006/main" name="MAG Istituzionale_BASE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BA9677EF-047D-488E-AE60-6F312989C2F1}"/>
    </a:ext>
  </a:extLst>
</a:theme>
</file>

<file path=ppt/theme/theme10.xml><?xml version="1.0" encoding="utf-8"?>
<a:theme xmlns:a="http://schemas.openxmlformats.org/drawingml/2006/main" name="MAG Spec. MARINE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DF7CDDBD-F43C-4A17-A108-CCC141581018}"/>
    </a:ext>
  </a:extLst>
</a:theme>
</file>

<file path=ppt/theme/theme11.xml><?xml version="1.0" encoding="utf-8"?>
<a:theme xmlns:a="http://schemas.openxmlformats.org/drawingml/2006/main" name="MAG Spec. MOTOR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F88073DF-B6E5-4BB5-BBC8-741B0B32E706}"/>
    </a:ext>
  </a:extLst>
</a:theme>
</file>

<file path=ppt/theme/theme12.xml><?xml version="1.0" encoding="utf-8"?>
<a:theme xmlns:a="http://schemas.openxmlformats.org/drawingml/2006/main" name="MAG Spec. PROPERTY&amp;LIABILITY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B3EC7C60-0925-4BE0-9B01-9D2679CDCE40}"/>
    </a:ext>
  </a:extLst>
</a:theme>
</file>

<file path=ppt/theme/theme13.xml><?xml version="1.0" encoding="utf-8"?>
<a:theme xmlns:a="http://schemas.openxmlformats.org/drawingml/2006/main" name="MAG Spec. WELFARE&amp;BENEFITS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BC427B17-2249-4B8D-94AB-2B9C1471BF9F}"/>
    </a:ext>
  </a:extLst>
</a:theme>
</file>

<file path=ppt/theme/theme14.xml><?xml version="1.0" encoding="utf-8"?>
<a:theme xmlns:a="http://schemas.openxmlformats.org/drawingml/2006/main" name="MAG Spec. YACHT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68F011E8-213D-47C5-82D1-A1C0DB81410B}"/>
    </a:ext>
  </a:extLst>
</a:theme>
</file>

<file path=ppt/theme/theme15.xml><?xml version="1.0" encoding="utf-8"?>
<a:theme xmlns:a="http://schemas.openxmlformats.org/drawingml/2006/main" name="MAG Spec. RIASSICURAZIONE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936953FC-2A33-4A0E-9978-CA01BEA3ED03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G Spec. AFFINITY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3B0EBD65-C8EB-4A21-BDF7-79482AF9C3E5}"/>
    </a:ext>
  </a:extLst>
</a:theme>
</file>

<file path=ppt/theme/theme3.xml><?xml version="1.0" encoding="utf-8"?>
<a:theme xmlns:a="http://schemas.openxmlformats.org/drawingml/2006/main" name="MAG Spec. AGRINSURANCE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7B35010F-E188-4988-BAAD-990FE3249E36}"/>
    </a:ext>
  </a:extLst>
</a:theme>
</file>

<file path=ppt/theme/theme4.xml><?xml version="1.0" encoding="utf-8"?>
<a:theme xmlns:a="http://schemas.openxmlformats.org/drawingml/2006/main" name="1_MAG Spec. BOND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0040A0C4-94F0-4D5C-BDC5-CA6942F9162D}"/>
    </a:ext>
  </a:extLst>
</a:theme>
</file>

<file path=ppt/theme/theme5.xml><?xml version="1.0" encoding="utf-8"?>
<a:theme xmlns:a="http://schemas.openxmlformats.org/drawingml/2006/main" name="MAG Spec. CASH IN TRANSIT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A645B854-84E4-4CCA-A852-6141767771D0}"/>
    </a:ext>
  </a:extLst>
</a:theme>
</file>

<file path=ppt/theme/theme6.xml><?xml version="1.0" encoding="utf-8"?>
<a:theme xmlns:a="http://schemas.openxmlformats.org/drawingml/2006/main" name="MAG Spec. CREDIT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7D73EAE1-544B-41DC-B16D-DC8F7D511ABC}"/>
    </a:ext>
  </a:extLst>
</a:theme>
</file>

<file path=ppt/theme/theme7.xml><?xml version="1.0" encoding="utf-8"?>
<a:theme xmlns:a="http://schemas.openxmlformats.org/drawingml/2006/main" name="MAG Spec. ENGINEERING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6348FDDE-9DEF-471A-9EB9-0285B8117E44}"/>
    </a:ext>
  </a:extLst>
</a:theme>
</file>

<file path=ppt/theme/theme8.xml><?xml version="1.0" encoding="utf-8"?>
<a:theme xmlns:a="http://schemas.openxmlformats.org/drawingml/2006/main" name="MAG Spec. FINANCIAL LINES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59854CA5-F099-4982-AE2E-032CFB7858B4}"/>
    </a:ext>
  </a:extLst>
</a:theme>
</file>

<file path=ppt/theme/theme9.xml><?xml version="1.0" encoding="utf-8"?>
<a:theme xmlns:a="http://schemas.openxmlformats.org/drawingml/2006/main" name="MAG Spec. FINE ART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990F08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G_Slides Master Personalizzato.pptx" id="{74A0A9CA-4D83-4A82-9A55-5D19E0E55324}" vid="{C3A0EA01-7F49-485B-8384-D897E62545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7B60484E73014486DA58F3E015A493" ma:contentTypeVersion="4" ma:contentTypeDescription="Creare un nuovo documento." ma:contentTypeScope="" ma:versionID="78224a799f0ba514d33dd3fdf8111341">
  <xsd:schema xmlns:xsd="http://www.w3.org/2001/XMLSchema" xmlns:xs="http://www.w3.org/2001/XMLSchema" xmlns:p="http://schemas.microsoft.com/office/2006/metadata/properties" xmlns:ns2="19d245c0-cba0-4efa-a8ea-b50e5a2840e0" targetNamespace="http://schemas.microsoft.com/office/2006/metadata/properties" ma:root="true" ma:fieldsID="49a8ac4c921f3e04fd29d482f350d46e" ns2:_="">
    <xsd:import namespace="19d245c0-cba0-4efa-a8ea-b50e5a284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245c0-cba0-4efa-a8ea-b50e5a2840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DEDA7C-9A30-4D77-BA1F-635529109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245c0-cba0-4efa-a8ea-b50e5a284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B4D13-3F26-4751-A2F9-A03E8BDF0B2D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9d245c0-cba0-4efa-a8ea-b50e5a2840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B23CEC-6A27-47F3-83C2-08E81BC9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MAG_SLIDES MASTER PERSONALIZZATO</Template>
  <TotalTime>1104</TotalTime>
  <Words>2532</Words>
  <Application>Microsoft Office PowerPoint</Application>
  <PresentationFormat>Widescreen</PresentationFormat>
  <Paragraphs>226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15</vt:i4>
      </vt:variant>
    </vt:vector>
  </HeadingPairs>
  <TitlesOfParts>
    <vt:vector size="38" baseType="lpstr">
      <vt:lpstr>Arial</vt:lpstr>
      <vt:lpstr>Britannic</vt:lpstr>
      <vt:lpstr>Calibri</vt:lpstr>
      <vt:lpstr>Calibri-Bold</vt:lpstr>
      <vt:lpstr>GFT Mag</vt:lpstr>
      <vt:lpstr>Symbol</vt:lpstr>
      <vt:lpstr>Titillium</vt:lpstr>
      <vt:lpstr>Wingdings</vt:lpstr>
      <vt:lpstr>MAG Istituzionale_BASE</vt:lpstr>
      <vt:lpstr>MAG Spec. AFFINITY</vt:lpstr>
      <vt:lpstr>MAG Spec. AGRINSURANCE</vt:lpstr>
      <vt:lpstr>1_MAG Spec. BOND</vt:lpstr>
      <vt:lpstr>MAG Spec. CASH IN TRANSIT</vt:lpstr>
      <vt:lpstr>MAG Spec. CREDIT</vt:lpstr>
      <vt:lpstr>MAG Spec. ENGINEERING</vt:lpstr>
      <vt:lpstr>MAG Spec. FINANCIAL LINES</vt:lpstr>
      <vt:lpstr>MAG Spec. FINE ART</vt:lpstr>
      <vt:lpstr>MAG Spec. MARINE</vt:lpstr>
      <vt:lpstr>MAG Spec. MOTOR</vt:lpstr>
      <vt:lpstr>MAG Spec. PROPERTY&amp;LIABILITY</vt:lpstr>
      <vt:lpstr>MAG Spec. WELFARE&amp;BENEFITS</vt:lpstr>
      <vt:lpstr>MAG Spec. YACHT</vt:lpstr>
      <vt:lpstr>MAG Spec. RIASSICURAZIONE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Margherita Bandini</dc:creator>
  <cp:lastModifiedBy>Flavio Mattogno</cp:lastModifiedBy>
  <cp:revision>47</cp:revision>
  <dcterms:created xsi:type="dcterms:W3CDTF">2023-10-31T08:26:31Z</dcterms:created>
  <dcterms:modified xsi:type="dcterms:W3CDTF">2025-12-16T15:31:51Z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0x010100DA7B60484E73014486DA58F3E015A493</vt:lpwstr>
  </property>
</Properties>
</file>