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0" r:id="rId1"/>
  </p:sldMasterIdLst>
  <p:notesMasterIdLst>
    <p:notesMasterId r:id="rId25"/>
  </p:notesMasterIdLst>
  <p:handoutMasterIdLst>
    <p:handoutMasterId r:id="rId26"/>
  </p:handoutMasterIdLst>
  <p:sldIdLst>
    <p:sldId id="257" r:id="rId2"/>
    <p:sldId id="260" r:id="rId3"/>
    <p:sldId id="333" r:id="rId4"/>
    <p:sldId id="334" r:id="rId5"/>
    <p:sldId id="335" r:id="rId6"/>
    <p:sldId id="336" r:id="rId7"/>
    <p:sldId id="337" r:id="rId8"/>
    <p:sldId id="338" r:id="rId9"/>
    <p:sldId id="339" r:id="rId10"/>
    <p:sldId id="340" r:id="rId11"/>
    <p:sldId id="341" r:id="rId12"/>
    <p:sldId id="342" r:id="rId13"/>
    <p:sldId id="343" r:id="rId14"/>
    <p:sldId id="344" r:id="rId15"/>
    <p:sldId id="345" r:id="rId16"/>
    <p:sldId id="346" r:id="rId17"/>
    <p:sldId id="347" r:id="rId18"/>
    <p:sldId id="348" r:id="rId19"/>
    <p:sldId id="349" r:id="rId20"/>
    <p:sldId id="350" r:id="rId21"/>
    <p:sldId id="351" r:id="rId22"/>
    <p:sldId id="352" r:id="rId23"/>
    <p:sldId id="353" r:id="rId24"/>
  </p:sldIdLst>
  <p:sldSz cx="12192000" cy="6858000"/>
  <p:notesSz cx="6797675" cy="987266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931F"/>
    <a:srgbClr val="D9A55B"/>
    <a:srgbClr val="E5AE5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8640"/>
    <p:restoredTop sz="86418"/>
  </p:normalViewPr>
  <p:slideViewPr>
    <p:cSldViewPr snapToGrid="0" snapToObjects="1">
      <p:cViewPr varScale="1">
        <p:scale>
          <a:sx n="79" d="100"/>
          <a:sy n="79" d="100"/>
        </p:scale>
        <p:origin x="96"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10" d="100"/>
          <a:sy n="110" d="100"/>
        </p:scale>
        <p:origin x="3144"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it-IT"/>
          </a:p>
        </p:txBody>
      </p:sp>
      <p:sp>
        <p:nvSpPr>
          <p:cNvPr id="4" name="Segnaposto piè di pagina 3"/>
          <p:cNvSpPr>
            <a:spLocks noGrp="1"/>
          </p:cNvSpPr>
          <p:nvPr>
            <p:ph type="ftr" sz="quarter" idx="2"/>
          </p:nvPr>
        </p:nvSpPr>
        <p:spPr>
          <a:xfrm>
            <a:off x="0" y="9377318"/>
            <a:ext cx="2945659" cy="49534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3" y="9377318"/>
            <a:ext cx="2945659" cy="495347"/>
          </a:xfrm>
          <a:prstGeom prst="rect">
            <a:avLst/>
          </a:prstGeom>
        </p:spPr>
        <p:txBody>
          <a:bodyPr vert="horz" lIns="91440" tIns="45720" rIns="91440" bIns="45720" rtlCol="0" anchor="b"/>
          <a:lstStyle>
            <a:lvl1pPr algn="r">
              <a:defRPr sz="1200"/>
            </a:lvl1pPr>
          </a:lstStyle>
          <a:p>
            <a:fld id="{DB294D86-9DE0-3546-8450-E905CA7C9928}" type="slidenum">
              <a:rPr lang="it-IT" smtClean="0"/>
              <a:t>‹N›</a:t>
            </a:fld>
            <a:endParaRPr lang="it-IT"/>
          </a:p>
        </p:txBody>
      </p:sp>
    </p:spTree>
    <p:extLst>
      <p:ext uri="{BB962C8B-B14F-4D97-AF65-F5344CB8AC3E}">
        <p14:creationId xmlns:p14="http://schemas.microsoft.com/office/powerpoint/2010/main" val="19633846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41A47EEC-8DDD-AA4D-8DE6-A45D4E493492}" type="datetimeFigureOut">
              <a:rPr lang="it-IT" smtClean="0"/>
              <a:t>27/03/2018</a:t>
            </a:fld>
            <a:endParaRPr lang="it-IT"/>
          </a:p>
        </p:txBody>
      </p:sp>
      <p:sp>
        <p:nvSpPr>
          <p:cNvPr id="4" name="Segnaposto immagine diapositiva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377318"/>
            <a:ext cx="2945659" cy="49534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377318"/>
            <a:ext cx="2945659" cy="495347"/>
          </a:xfrm>
          <a:prstGeom prst="rect">
            <a:avLst/>
          </a:prstGeom>
        </p:spPr>
        <p:txBody>
          <a:bodyPr vert="horz" lIns="91440" tIns="45720" rIns="91440" bIns="45720" rtlCol="0" anchor="b"/>
          <a:lstStyle>
            <a:lvl1pPr algn="r">
              <a:defRPr sz="1200"/>
            </a:lvl1pPr>
          </a:lstStyle>
          <a:p>
            <a:fld id="{59A79B2C-8054-614A-8289-0C930EF1779E}" type="slidenum">
              <a:rPr lang="it-IT" smtClean="0"/>
              <a:t>‹N›</a:t>
            </a:fld>
            <a:endParaRPr lang="it-IT"/>
          </a:p>
        </p:txBody>
      </p:sp>
    </p:spTree>
    <p:extLst>
      <p:ext uri="{BB962C8B-B14F-4D97-AF65-F5344CB8AC3E}">
        <p14:creationId xmlns:p14="http://schemas.microsoft.com/office/powerpoint/2010/main" val="18192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baseline="0" dirty="0" smtClean="0"/>
          </a:p>
        </p:txBody>
      </p:sp>
      <p:sp>
        <p:nvSpPr>
          <p:cNvPr id="4" name="Foliennummernplatzhalter 3"/>
          <p:cNvSpPr>
            <a:spLocks noGrp="1"/>
          </p:cNvSpPr>
          <p:nvPr>
            <p:ph type="sldNum" sz="quarter" idx="10"/>
          </p:nvPr>
        </p:nvSpPr>
        <p:spPr/>
        <p:txBody>
          <a:bodyPr/>
          <a:lstStyle/>
          <a:p>
            <a:fld id="{5E65BCC2-D5B8-BD41-9EF9-96F963241EA4}" type="slidenum">
              <a:rPr lang="de-DE" smtClean="0"/>
              <a:t>1</a:t>
            </a:fld>
            <a:endParaRPr lang="de-DE"/>
          </a:p>
        </p:txBody>
      </p:sp>
    </p:spTree>
    <p:extLst>
      <p:ext uri="{BB962C8B-B14F-4D97-AF65-F5344CB8AC3E}">
        <p14:creationId xmlns:p14="http://schemas.microsoft.com/office/powerpoint/2010/main" val="1265776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C516DC48-D213-9D4D-A0CB-09517AE5ACEF}" type="datetimeFigureOut">
              <a:rPr lang="it-IT" smtClean="0"/>
              <a:t>27/03/2018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5328177-D553-8342-B0D3-1F0DD9B01960}" type="slidenum">
              <a:rPr lang="it-IT" smtClean="0"/>
              <a:t>‹N›</a:t>
            </a:fld>
            <a:endParaRPr lang="it-IT"/>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80866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C516DC48-D213-9D4D-A0CB-09517AE5ACEF}" type="datetimeFigureOut">
              <a:rPr lang="it-IT" smtClean="0"/>
              <a:t>27/03/2018</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5328177-D553-8342-B0D3-1F0DD9B01960}" type="slidenum">
              <a:rPr lang="it-IT" smtClean="0"/>
              <a:t>‹N›</a:t>
            </a:fld>
            <a:endParaRPr lang="it-IT"/>
          </a:p>
        </p:txBody>
      </p:sp>
    </p:spTree>
    <p:extLst>
      <p:ext uri="{BB962C8B-B14F-4D97-AF65-F5344CB8AC3E}">
        <p14:creationId xmlns:p14="http://schemas.microsoft.com/office/powerpoint/2010/main" val="2177800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C516DC48-D213-9D4D-A0CB-09517AE5ACEF}" type="datetimeFigureOut">
              <a:rPr lang="it-IT" smtClean="0"/>
              <a:t>27/03/2018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5328177-D553-8342-B0D3-1F0DD9B01960}" type="slidenum">
              <a:rPr lang="it-IT" smtClean="0"/>
              <a:t>‹N›</a:t>
            </a:fld>
            <a:endParaRPr lang="it-IT"/>
          </a:p>
        </p:txBody>
      </p:sp>
    </p:spTree>
    <p:extLst>
      <p:ext uri="{BB962C8B-B14F-4D97-AF65-F5344CB8AC3E}">
        <p14:creationId xmlns:p14="http://schemas.microsoft.com/office/powerpoint/2010/main" val="1320137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it-IT" smtClean="0"/>
              <a:t>Fare clic per modificare lo stile del titolo</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C516DC48-D213-9D4D-A0CB-09517AE5ACEF}" type="datetimeFigureOut">
              <a:rPr lang="it-IT" smtClean="0"/>
              <a:t>27/03/2018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5328177-D553-8342-B0D3-1F0DD9B01960}" type="slidenum">
              <a:rPr lang="it-IT" smtClean="0"/>
              <a:t>‹N›</a:t>
            </a:fld>
            <a:endParaRPr lang="it-IT"/>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370536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C516DC48-D213-9D4D-A0CB-09517AE5ACEF}" type="datetimeFigureOut">
              <a:rPr lang="it-IT" smtClean="0"/>
              <a:t>27/03/2018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5328177-D553-8342-B0D3-1F0DD9B01960}" type="slidenum">
              <a:rPr lang="it-IT" smtClean="0"/>
              <a:t>‹N›</a:t>
            </a:fld>
            <a:endParaRPr lang="it-IT"/>
          </a:p>
        </p:txBody>
      </p:sp>
    </p:spTree>
    <p:extLst>
      <p:ext uri="{BB962C8B-B14F-4D97-AF65-F5344CB8AC3E}">
        <p14:creationId xmlns:p14="http://schemas.microsoft.com/office/powerpoint/2010/main" val="17891072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it-IT" smtClean="0"/>
              <a:t>Fare clic per modificare lo stile del titolo</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smtClean="0"/>
              <a:t>Fare clic per modificare stili del testo dello schema</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C516DC48-D213-9D4D-A0CB-09517AE5ACEF}" type="datetimeFigureOut">
              <a:rPr lang="it-IT" smtClean="0"/>
              <a:t>27/03/2018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5328177-D553-8342-B0D3-1F0DD9B01960}" type="slidenum">
              <a:rPr lang="it-IT" smtClean="0"/>
              <a:t>‹N›</a:t>
            </a:fld>
            <a:endParaRPr lang="it-IT"/>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58836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it-IT" smtClean="0"/>
              <a:t>Fare clic per modificare lo stile del titolo</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smtClean="0"/>
              <a:t>Fare clic per modificare stili del testo dello schema</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C516DC48-D213-9D4D-A0CB-09517AE5ACEF}" type="datetimeFigureOut">
              <a:rPr lang="it-IT" smtClean="0"/>
              <a:t>27/03/2018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5328177-D553-8342-B0D3-1F0DD9B01960}" type="slidenum">
              <a:rPr lang="it-IT" smtClean="0"/>
              <a:t>‹N›</a:t>
            </a:fld>
            <a:endParaRPr lang="it-IT"/>
          </a:p>
        </p:txBody>
      </p:sp>
    </p:spTree>
    <p:extLst>
      <p:ext uri="{BB962C8B-B14F-4D97-AF65-F5344CB8AC3E}">
        <p14:creationId xmlns:p14="http://schemas.microsoft.com/office/powerpoint/2010/main" val="5643955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C516DC48-D213-9D4D-A0CB-09517AE5ACEF}" type="datetimeFigureOut">
              <a:rPr lang="it-IT" smtClean="0"/>
              <a:t>27/03/2018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5328177-D553-8342-B0D3-1F0DD9B01960}" type="slidenum">
              <a:rPr lang="it-IT" smtClean="0"/>
              <a:t>‹N›</a:t>
            </a:fld>
            <a:endParaRPr lang="it-IT"/>
          </a:p>
        </p:txBody>
      </p:sp>
    </p:spTree>
    <p:extLst>
      <p:ext uri="{BB962C8B-B14F-4D97-AF65-F5344CB8AC3E}">
        <p14:creationId xmlns:p14="http://schemas.microsoft.com/office/powerpoint/2010/main" val="646392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C516DC48-D213-9D4D-A0CB-09517AE5ACEF}" type="datetimeFigureOut">
              <a:rPr lang="it-IT" smtClean="0"/>
              <a:t>27/03/2018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5328177-D553-8342-B0D3-1F0DD9B01960}" type="slidenum">
              <a:rPr lang="it-IT" smtClean="0"/>
              <a:t>‹N›</a:t>
            </a:fld>
            <a:endParaRPr lang="it-IT"/>
          </a:p>
        </p:txBody>
      </p:sp>
    </p:spTree>
    <p:extLst>
      <p:ext uri="{BB962C8B-B14F-4D97-AF65-F5344CB8AC3E}">
        <p14:creationId xmlns:p14="http://schemas.microsoft.com/office/powerpoint/2010/main" val="32333810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Benutzerdefiniertes Layout">
    <p:spTree>
      <p:nvGrpSpPr>
        <p:cNvPr id="1" name=""/>
        <p:cNvGrpSpPr/>
        <p:nvPr/>
      </p:nvGrpSpPr>
      <p:grpSpPr>
        <a:xfrm>
          <a:off x="0" y="0"/>
          <a:ext cx="0" cy="0"/>
          <a:chOff x="0" y="0"/>
          <a:chExt cx="0" cy="0"/>
        </a:xfrm>
      </p:grpSpPr>
      <p:pic>
        <p:nvPicPr>
          <p:cNvPr id="4" name="Bild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9" name="Rectangle 6"/>
          <p:cNvSpPr/>
          <p:nvPr userDrawn="1"/>
        </p:nvSpPr>
        <p:spPr>
          <a:xfrm>
            <a:off x="0" y="0"/>
            <a:ext cx="12192000" cy="4580467"/>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solidFill>
                <a:schemeClr val="tx1"/>
              </a:solidFill>
            </a:endParaRPr>
          </a:p>
        </p:txBody>
      </p:sp>
      <p:sp>
        <p:nvSpPr>
          <p:cNvPr id="3" name="Bildplatzhalter 2"/>
          <p:cNvSpPr>
            <a:spLocks noGrp="1"/>
          </p:cNvSpPr>
          <p:nvPr>
            <p:ph type="pic" sz="quarter" idx="10" hasCustomPrompt="1"/>
          </p:nvPr>
        </p:nvSpPr>
        <p:spPr>
          <a:xfrm>
            <a:off x="783163" y="1442527"/>
            <a:ext cx="3408000" cy="3408000"/>
          </a:xfrm>
          <a:prstGeom prst="ellipse">
            <a:avLst/>
          </a:prstGeom>
          <a:solidFill>
            <a:schemeClr val="bg1"/>
          </a:solidFill>
          <a:ln w="63500">
            <a:solidFill>
              <a:schemeClr val="bg1"/>
            </a:solidFill>
          </a:ln>
        </p:spPr>
        <p:txBody>
          <a:bodyPr/>
          <a:lstStyle>
            <a:lvl1pPr marL="0" indent="0">
              <a:buNone/>
              <a:defRPr sz="3200"/>
            </a:lvl1pPr>
          </a:lstStyle>
          <a:p>
            <a:r>
              <a:rPr lang="de-AT" dirty="0" smtClean="0"/>
              <a:t>Foto reinziehen</a:t>
            </a:r>
            <a:endParaRPr lang="en-IE" dirty="0"/>
          </a:p>
        </p:txBody>
      </p:sp>
      <p:sp>
        <p:nvSpPr>
          <p:cNvPr id="6" name="CasellaDiTesto 5"/>
          <p:cNvSpPr txBox="1"/>
          <p:nvPr userDrawn="1"/>
        </p:nvSpPr>
        <p:spPr>
          <a:xfrm>
            <a:off x="3020907" y="650241"/>
            <a:ext cx="184731" cy="461665"/>
          </a:xfrm>
          <a:prstGeom prst="rect">
            <a:avLst/>
          </a:prstGeom>
          <a:noFill/>
        </p:spPr>
        <p:txBody>
          <a:bodyPr wrap="none" rtlCol="0">
            <a:spAutoFit/>
          </a:bodyPr>
          <a:lstStyle/>
          <a:p>
            <a:endParaRPr lang="it-IT" sz="2400"/>
          </a:p>
        </p:txBody>
      </p:sp>
      <p:sp>
        <p:nvSpPr>
          <p:cNvPr id="7" name="CasellaDiTesto 6"/>
          <p:cNvSpPr txBox="1"/>
          <p:nvPr userDrawn="1"/>
        </p:nvSpPr>
        <p:spPr>
          <a:xfrm>
            <a:off x="2641601" y="609601"/>
            <a:ext cx="184731" cy="461665"/>
          </a:xfrm>
          <a:prstGeom prst="rect">
            <a:avLst/>
          </a:prstGeom>
          <a:noFill/>
        </p:spPr>
        <p:txBody>
          <a:bodyPr wrap="none" rtlCol="0">
            <a:spAutoFit/>
          </a:bodyPr>
          <a:lstStyle/>
          <a:p>
            <a:endParaRPr lang="it-IT" sz="2400"/>
          </a:p>
        </p:txBody>
      </p:sp>
      <p:cxnSp>
        <p:nvCxnSpPr>
          <p:cNvPr id="8" name="Connettore 1 7"/>
          <p:cNvCxnSpPr/>
          <p:nvPr userDrawn="1"/>
        </p:nvCxnSpPr>
        <p:spPr>
          <a:xfrm>
            <a:off x="0" y="1024772"/>
            <a:ext cx="5625885" cy="0"/>
          </a:xfrm>
          <a:prstGeom prst="line">
            <a:avLst/>
          </a:prstGeom>
          <a:ln w="66675">
            <a:solidFill>
              <a:srgbClr val="F7931F"/>
            </a:solidFill>
          </a:ln>
          <a:effectLst/>
        </p:spPr>
        <p:style>
          <a:lnRef idx="1">
            <a:schemeClr val="accent1"/>
          </a:lnRef>
          <a:fillRef idx="0">
            <a:schemeClr val="accent1"/>
          </a:fillRef>
          <a:effectRef idx="0">
            <a:schemeClr val="accent1"/>
          </a:effectRef>
          <a:fontRef idx="minor">
            <a:schemeClr val="tx1"/>
          </a:fontRef>
        </p:style>
      </p:cxnSp>
      <p:pic>
        <p:nvPicPr>
          <p:cNvPr id="9" name="Immagine 8"/>
          <p:cNvPicPr>
            <a:picLocks noChangeAspect="1"/>
          </p:cNvPicPr>
          <p:nvPr userDrawn="1"/>
        </p:nvPicPr>
        <p:blipFill rotWithShape="1">
          <a:blip r:embed="rId3"/>
          <a:srcRect t="1" b="31211"/>
          <a:stretch/>
        </p:blipFill>
        <p:spPr>
          <a:xfrm>
            <a:off x="235334" y="187098"/>
            <a:ext cx="4747259" cy="655433"/>
          </a:xfrm>
          <a:prstGeom prst="rect">
            <a:avLst/>
          </a:prstGeom>
        </p:spPr>
      </p:pic>
    </p:spTree>
    <p:extLst>
      <p:ext uri="{BB962C8B-B14F-4D97-AF65-F5344CB8AC3E}">
        <p14:creationId xmlns:p14="http://schemas.microsoft.com/office/powerpoint/2010/main" val="136116864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8_Benutzerdefiniertes Layout">
    <p:bg>
      <p:bgPr>
        <a:gradFill flip="none" rotWithShape="1">
          <a:gsLst>
            <a:gs pos="0">
              <a:schemeClr val="accent3">
                <a:lumMod val="0"/>
                <a:lumOff val="100000"/>
              </a:schemeClr>
            </a:gs>
            <a:gs pos="71000">
              <a:schemeClr val="bg1"/>
            </a:gs>
            <a:gs pos="44000">
              <a:schemeClr val="bg1">
                <a:lumMod val="95000"/>
              </a:schemeClr>
            </a:gs>
            <a:gs pos="22000">
              <a:schemeClr val="accent3">
                <a:lumMod val="0"/>
                <a:lumOff val="100000"/>
              </a:schemeClr>
            </a:gs>
            <a:gs pos="100000">
              <a:schemeClr val="bg2">
                <a:lumMod val="97000"/>
                <a:lumOff val="3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10" name="Rettangolo 9"/>
          <p:cNvSpPr/>
          <p:nvPr userDrawn="1"/>
        </p:nvSpPr>
        <p:spPr>
          <a:xfrm>
            <a:off x="121920" y="6373721"/>
            <a:ext cx="11932920" cy="406265"/>
          </a:xfrm>
          <a:prstGeom prst="rect">
            <a:avLst/>
          </a:prstGeom>
        </p:spPr>
        <p:txBody>
          <a:bodyPr wrap="square">
            <a:spAutoFit/>
          </a:bodyPr>
          <a:lstStyle/>
          <a:p>
            <a:pPr algn="ctr">
              <a:lnSpc>
                <a:spcPct val="102000"/>
              </a:lnSpc>
              <a:buClrTx/>
              <a:buFontTx/>
              <a:buNone/>
            </a:pPr>
            <a:r>
              <a:rPr lang="it-IT" altLang="it-IT" sz="2000" b="1" dirty="0" smtClean="0">
                <a:solidFill>
                  <a:srgbClr val="C00000"/>
                </a:solidFill>
                <a:latin typeface="Calibri" charset="0"/>
              </a:rPr>
              <a:t>IL REGISTRO CONI E I NUOVI OBBLIGHI PER LE ASSOCIAZIONI E SOCIETA’ SPORTIVE</a:t>
            </a:r>
          </a:p>
        </p:txBody>
      </p:sp>
      <p:cxnSp>
        <p:nvCxnSpPr>
          <p:cNvPr id="11" name="Connettore 1 10"/>
          <p:cNvCxnSpPr/>
          <p:nvPr userDrawn="1"/>
        </p:nvCxnSpPr>
        <p:spPr>
          <a:xfrm>
            <a:off x="0" y="1024772"/>
            <a:ext cx="5625885" cy="0"/>
          </a:xfrm>
          <a:prstGeom prst="line">
            <a:avLst/>
          </a:prstGeom>
          <a:ln w="66675">
            <a:solidFill>
              <a:srgbClr val="F7931F"/>
            </a:solidFill>
          </a:ln>
          <a:effectLst/>
        </p:spPr>
        <p:style>
          <a:lnRef idx="1">
            <a:schemeClr val="accent1"/>
          </a:lnRef>
          <a:fillRef idx="0">
            <a:schemeClr val="accent1"/>
          </a:fillRef>
          <a:effectRef idx="0">
            <a:schemeClr val="accent1"/>
          </a:effectRef>
          <a:fontRef idx="minor">
            <a:schemeClr val="tx1"/>
          </a:fontRef>
        </p:style>
      </p:cxnSp>
      <p:pic>
        <p:nvPicPr>
          <p:cNvPr id="12" name="Immagine 11"/>
          <p:cNvPicPr>
            <a:picLocks noChangeAspect="1"/>
          </p:cNvPicPr>
          <p:nvPr userDrawn="1"/>
        </p:nvPicPr>
        <p:blipFill rotWithShape="1">
          <a:blip r:embed="rId2"/>
          <a:srcRect t="1" b="31211"/>
          <a:stretch/>
        </p:blipFill>
        <p:spPr>
          <a:xfrm>
            <a:off x="235334" y="187098"/>
            <a:ext cx="4747259" cy="655433"/>
          </a:xfrm>
          <a:prstGeom prst="rect">
            <a:avLst/>
          </a:prstGeom>
        </p:spPr>
      </p:pic>
      <p:pic>
        <p:nvPicPr>
          <p:cNvPr id="13" name="Immagine 12"/>
          <p:cNvPicPr>
            <a:picLocks noChangeAspect="1"/>
          </p:cNvPicPr>
          <p:nvPr userDrawn="1"/>
        </p:nvPicPr>
        <p:blipFill>
          <a:blip r:embed="rId3"/>
          <a:stretch>
            <a:fillRect/>
          </a:stretch>
        </p:blipFill>
        <p:spPr>
          <a:xfrm>
            <a:off x="10539899" y="95771"/>
            <a:ext cx="1783080" cy="902029"/>
          </a:xfrm>
          <a:prstGeom prst="rect">
            <a:avLst/>
          </a:prstGeom>
        </p:spPr>
      </p:pic>
    </p:spTree>
    <p:extLst>
      <p:ext uri="{BB962C8B-B14F-4D97-AF65-F5344CB8AC3E}">
        <p14:creationId xmlns:p14="http://schemas.microsoft.com/office/powerpoint/2010/main" val="213894732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nchor="ct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C516DC48-D213-9D4D-A0CB-09517AE5ACEF}" type="datetimeFigureOut">
              <a:rPr lang="it-IT" smtClean="0"/>
              <a:t>27/03/2018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5328177-D553-8342-B0D3-1F0DD9B01960}" type="slidenum">
              <a:rPr lang="it-IT" smtClean="0"/>
              <a:t>‹N›</a:t>
            </a:fld>
            <a:endParaRPr lang="it-IT"/>
          </a:p>
        </p:txBody>
      </p:sp>
    </p:spTree>
    <p:extLst>
      <p:ext uri="{BB962C8B-B14F-4D97-AF65-F5344CB8AC3E}">
        <p14:creationId xmlns:p14="http://schemas.microsoft.com/office/powerpoint/2010/main" val="33636252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9_Benutzerdefiniertes Layout">
    <p:bg>
      <p:bgPr>
        <a:gradFill flip="none" rotWithShape="1">
          <a:gsLst>
            <a:gs pos="0">
              <a:schemeClr val="accent3">
                <a:lumMod val="0"/>
                <a:lumOff val="100000"/>
              </a:schemeClr>
            </a:gs>
            <a:gs pos="71000">
              <a:schemeClr val="bg1"/>
            </a:gs>
            <a:gs pos="44000">
              <a:schemeClr val="bg1">
                <a:lumMod val="95000"/>
              </a:schemeClr>
            </a:gs>
            <a:gs pos="22000">
              <a:schemeClr val="accent3">
                <a:lumMod val="0"/>
                <a:lumOff val="100000"/>
              </a:schemeClr>
            </a:gs>
            <a:gs pos="100000">
              <a:schemeClr val="bg2">
                <a:lumMod val="97000"/>
                <a:lumOff val="3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cxnSp>
        <p:nvCxnSpPr>
          <p:cNvPr id="11" name="Connettore 1 10"/>
          <p:cNvCxnSpPr/>
          <p:nvPr userDrawn="1"/>
        </p:nvCxnSpPr>
        <p:spPr>
          <a:xfrm>
            <a:off x="0" y="1024772"/>
            <a:ext cx="5625885" cy="0"/>
          </a:xfrm>
          <a:prstGeom prst="line">
            <a:avLst/>
          </a:prstGeom>
          <a:ln w="66675">
            <a:solidFill>
              <a:srgbClr val="F7931F"/>
            </a:solidFill>
          </a:ln>
          <a:effectLst/>
        </p:spPr>
        <p:style>
          <a:lnRef idx="1">
            <a:schemeClr val="accent1"/>
          </a:lnRef>
          <a:fillRef idx="0">
            <a:schemeClr val="accent1"/>
          </a:fillRef>
          <a:effectRef idx="0">
            <a:schemeClr val="accent1"/>
          </a:effectRef>
          <a:fontRef idx="minor">
            <a:schemeClr val="tx1"/>
          </a:fontRef>
        </p:style>
      </p:cxnSp>
      <p:pic>
        <p:nvPicPr>
          <p:cNvPr id="12" name="Immagine 11"/>
          <p:cNvPicPr>
            <a:picLocks noChangeAspect="1"/>
          </p:cNvPicPr>
          <p:nvPr userDrawn="1"/>
        </p:nvPicPr>
        <p:blipFill rotWithShape="1">
          <a:blip r:embed="rId2"/>
          <a:srcRect t="1" b="31211"/>
          <a:stretch/>
        </p:blipFill>
        <p:spPr>
          <a:xfrm>
            <a:off x="235334" y="187098"/>
            <a:ext cx="4747259" cy="655433"/>
          </a:xfrm>
          <a:prstGeom prst="rect">
            <a:avLst/>
          </a:prstGeom>
        </p:spPr>
      </p:pic>
      <p:pic>
        <p:nvPicPr>
          <p:cNvPr id="13" name="Immagine 12"/>
          <p:cNvPicPr>
            <a:picLocks noChangeAspect="1"/>
          </p:cNvPicPr>
          <p:nvPr userDrawn="1"/>
        </p:nvPicPr>
        <p:blipFill>
          <a:blip r:embed="rId3"/>
          <a:stretch>
            <a:fillRect/>
          </a:stretch>
        </p:blipFill>
        <p:spPr>
          <a:xfrm>
            <a:off x="10539899" y="95771"/>
            <a:ext cx="1783080" cy="902029"/>
          </a:xfrm>
          <a:prstGeom prst="rect">
            <a:avLst/>
          </a:prstGeom>
        </p:spPr>
      </p:pic>
    </p:spTree>
    <p:extLst>
      <p:ext uri="{BB962C8B-B14F-4D97-AF65-F5344CB8AC3E}">
        <p14:creationId xmlns:p14="http://schemas.microsoft.com/office/powerpoint/2010/main" val="18834751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C516DC48-D213-9D4D-A0CB-09517AE5ACEF}" type="datetimeFigureOut">
              <a:rPr lang="it-IT" smtClean="0"/>
              <a:t>27/03/2018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5328177-D553-8342-B0D3-1F0DD9B01960}" type="slidenum">
              <a:rPr lang="it-IT" smtClean="0"/>
              <a:t>‹N›</a:t>
            </a:fld>
            <a:endParaRPr lang="it-IT"/>
          </a:p>
        </p:txBody>
      </p:sp>
    </p:spTree>
    <p:extLst>
      <p:ext uri="{BB962C8B-B14F-4D97-AF65-F5344CB8AC3E}">
        <p14:creationId xmlns:p14="http://schemas.microsoft.com/office/powerpoint/2010/main" val="1433685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C516DC48-D213-9D4D-A0CB-09517AE5ACEF}" type="datetimeFigureOut">
              <a:rPr lang="it-IT" smtClean="0"/>
              <a:t>27/03/2018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5328177-D553-8342-B0D3-1F0DD9B01960}" type="slidenum">
              <a:rPr lang="it-IT" smtClean="0"/>
              <a:t>‹N›</a:t>
            </a:fld>
            <a:endParaRPr lang="it-IT"/>
          </a:p>
        </p:txBody>
      </p:sp>
    </p:spTree>
    <p:extLst>
      <p:ext uri="{BB962C8B-B14F-4D97-AF65-F5344CB8AC3E}">
        <p14:creationId xmlns:p14="http://schemas.microsoft.com/office/powerpoint/2010/main" val="2097975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C516DC48-D213-9D4D-A0CB-09517AE5ACEF}" type="datetimeFigureOut">
              <a:rPr lang="it-IT" smtClean="0"/>
              <a:t>27/03/2018</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65328177-D553-8342-B0D3-1F0DD9B01960}" type="slidenum">
              <a:rPr lang="it-IT" smtClean="0"/>
              <a:t>‹N›</a:t>
            </a:fld>
            <a:endParaRPr lang="it-IT"/>
          </a:p>
        </p:txBody>
      </p:sp>
    </p:spTree>
    <p:extLst>
      <p:ext uri="{BB962C8B-B14F-4D97-AF65-F5344CB8AC3E}">
        <p14:creationId xmlns:p14="http://schemas.microsoft.com/office/powerpoint/2010/main" val="4047974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C516DC48-D213-9D4D-A0CB-09517AE5ACEF}" type="datetimeFigureOut">
              <a:rPr lang="it-IT" smtClean="0"/>
              <a:t>27/03/2018</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5328177-D553-8342-B0D3-1F0DD9B01960}" type="slidenum">
              <a:rPr lang="it-IT" smtClean="0"/>
              <a:t>‹N›</a:t>
            </a:fld>
            <a:endParaRPr lang="it-IT"/>
          </a:p>
        </p:txBody>
      </p:sp>
    </p:spTree>
    <p:extLst>
      <p:ext uri="{BB962C8B-B14F-4D97-AF65-F5344CB8AC3E}">
        <p14:creationId xmlns:p14="http://schemas.microsoft.com/office/powerpoint/2010/main" val="1614831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6DC48-D213-9D4D-A0CB-09517AE5ACEF}" type="datetimeFigureOut">
              <a:rPr lang="it-IT" smtClean="0"/>
              <a:t>27/03/2018</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65328177-D553-8342-B0D3-1F0DD9B01960}" type="slidenum">
              <a:rPr lang="it-IT" smtClean="0"/>
              <a:t>‹N›</a:t>
            </a:fld>
            <a:endParaRPr lang="it-IT"/>
          </a:p>
        </p:txBody>
      </p:sp>
    </p:spTree>
    <p:extLst>
      <p:ext uri="{BB962C8B-B14F-4D97-AF65-F5344CB8AC3E}">
        <p14:creationId xmlns:p14="http://schemas.microsoft.com/office/powerpoint/2010/main" val="104253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C516DC48-D213-9D4D-A0CB-09517AE5ACEF}" type="datetimeFigureOut">
              <a:rPr lang="it-IT" smtClean="0"/>
              <a:t>27/03/2018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5328177-D553-8342-B0D3-1F0DD9B01960}" type="slidenum">
              <a:rPr lang="it-IT" smtClean="0"/>
              <a:t>‹N›</a:t>
            </a:fld>
            <a:endParaRPr lang="it-IT"/>
          </a:p>
        </p:txBody>
      </p:sp>
    </p:spTree>
    <p:extLst>
      <p:ext uri="{BB962C8B-B14F-4D97-AF65-F5344CB8AC3E}">
        <p14:creationId xmlns:p14="http://schemas.microsoft.com/office/powerpoint/2010/main" val="4240332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it-IT" smtClean="0"/>
              <a:t>Fare clic per modificare lo stile del titolo</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C516DC48-D213-9D4D-A0CB-09517AE5ACEF}" type="datetimeFigureOut">
              <a:rPr lang="it-IT" smtClean="0"/>
              <a:t>27/03/2018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5328177-D553-8342-B0D3-1F0DD9B01960}" type="slidenum">
              <a:rPr lang="it-IT" smtClean="0"/>
              <a:t>‹N›</a:t>
            </a:fld>
            <a:endParaRPr lang="it-IT"/>
          </a:p>
        </p:txBody>
      </p:sp>
    </p:spTree>
    <p:extLst>
      <p:ext uri="{BB962C8B-B14F-4D97-AF65-F5344CB8AC3E}">
        <p14:creationId xmlns:p14="http://schemas.microsoft.com/office/powerpoint/2010/main" val="2272313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516DC48-D213-9D4D-A0CB-09517AE5ACEF}" type="datetimeFigureOut">
              <a:rPr lang="it-IT" smtClean="0"/>
              <a:t>27/03/2018</a:t>
            </a:fld>
            <a:endParaRPr lang="it-IT"/>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it-IT"/>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5328177-D553-8342-B0D3-1F0DD9B01960}" type="slidenum">
              <a:rPr lang="it-IT" smtClean="0"/>
              <a:t>‹N›</a:t>
            </a:fld>
            <a:endParaRPr lang="it-IT"/>
          </a:p>
        </p:txBody>
      </p:sp>
    </p:spTree>
    <p:extLst>
      <p:ext uri="{BB962C8B-B14F-4D97-AF65-F5344CB8AC3E}">
        <p14:creationId xmlns:p14="http://schemas.microsoft.com/office/powerpoint/2010/main" val="90328363"/>
      </p:ext>
    </p:extLst>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 id="2147483797" r:id="rId17"/>
    <p:sldLayoutId id="2147483660" r:id="rId18"/>
    <p:sldLayoutId id="2147483661" r:id="rId19"/>
    <p:sldLayoutId id="2147483662" r:id="rId20"/>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6.jpg"/><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1193052" y="5355349"/>
            <a:ext cx="4095581" cy="584775"/>
          </a:xfrm>
          <a:prstGeom prst="rect">
            <a:avLst/>
          </a:prstGeom>
          <a:noFill/>
        </p:spPr>
        <p:txBody>
          <a:bodyPr wrap="square" rtlCol="0">
            <a:spAutoFit/>
          </a:bodyPr>
          <a:lstStyle/>
          <a:p>
            <a:r>
              <a:rPr lang="it-IT" sz="1600" b="1" dirty="0" smtClean="0">
                <a:solidFill>
                  <a:srgbClr val="002060"/>
                </a:solidFill>
              </a:rPr>
              <a:t>Andrea Mancino</a:t>
            </a:r>
          </a:p>
          <a:p>
            <a:r>
              <a:rPr lang="it-IT" sz="1600" i="1" dirty="0" smtClean="0">
                <a:solidFill>
                  <a:srgbClr val="002060"/>
                </a:solidFill>
              </a:rPr>
              <a:t>Commercialista</a:t>
            </a:r>
            <a:endParaRPr lang="it-IT" sz="1600" i="1" dirty="0">
              <a:solidFill>
                <a:srgbClr val="002060"/>
              </a:solidFill>
            </a:endParaRPr>
          </a:p>
        </p:txBody>
      </p:sp>
      <p:sp>
        <p:nvSpPr>
          <p:cNvPr id="10" name="Titolo 9"/>
          <p:cNvSpPr>
            <a:spLocks noGrp="1"/>
          </p:cNvSpPr>
          <p:nvPr>
            <p:ph type="title"/>
          </p:nvPr>
        </p:nvSpPr>
        <p:spPr>
          <a:xfrm>
            <a:off x="4779263" y="1194613"/>
            <a:ext cx="6914501" cy="2584907"/>
          </a:xfrm>
        </p:spPr>
        <p:txBody>
          <a:bodyPr>
            <a:normAutofit fontScale="90000"/>
          </a:bodyPr>
          <a:lstStyle/>
          <a:p>
            <a:pPr algn="ctr"/>
            <a:r>
              <a:rPr lang="it-IT" altLang="it-IT" b="1" dirty="0">
                <a:solidFill>
                  <a:srgbClr val="002060"/>
                </a:solidFill>
                <a:latin typeface="Calibri" charset="0"/>
              </a:rPr>
              <a:t>IL </a:t>
            </a:r>
            <a:r>
              <a:rPr lang="it-IT" altLang="it-IT" b="1" dirty="0" smtClean="0">
                <a:solidFill>
                  <a:srgbClr val="002060"/>
                </a:solidFill>
                <a:latin typeface="Calibri" charset="0"/>
              </a:rPr>
              <a:t/>
            </a:r>
            <a:br>
              <a:rPr lang="it-IT" altLang="it-IT" b="1" dirty="0" smtClean="0">
                <a:solidFill>
                  <a:srgbClr val="002060"/>
                </a:solidFill>
                <a:latin typeface="Calibri" charset="0"/>
              </a:rPr>
            </a:br>
            <a:r>
              <a:rPr lang="it-IT" altLang="it-IT" sz="4000" b="1" dirty="0" smtClean="0">
                <a:solidFill>
                  <a:srgbClr val="002060"/>
                </a:solidFill>
                <a:latin typeface="Calibri" charset="0"/>
              </a:rPr>
              <a:t>REGISTRO </a:t>
            </a:r>
            <a:r>
              <a:rPr lang="it-IT" altLang="it-IT" sz="4000" b="1" dirty="0">
                <a:solidFill>
                  <a:srgbClr val="002060"/>
                </a:solidFill>
                <a:latin typeface="Calibri" charset="0"/>
              </a:rPr>
              <a:t>CONI E I NUOVI OBBLIGHI PER LE ASSOCIAZIONI E SOCIETA’ SPORTIVE</a:t>
            </a:r>
            <a:r>
              <a:rPr lang="it-IT" altLang="it-IT" sz="6600" b="1" dirty="0">
                <a:solidFill>
                  <a:srgbClr val="002060"/>
                </a:solidFill>
                <a:latin typeface="Calibri" charset="0"/>
              </a:rPr>
              <a:t/>
            </a:r>
            <a:br>
              <a:rPr lang="it-IT" altLang="it-IT" sz="6600" b="1" dirty="0">
                <a:solidFill>
                  <a:srgbClr val="002060"/>
                </a:solidFill>
                <a:latin typeface="Calibri" charset="0"/>
              </a:rPr>
            </a:br>
            <a:endParaRPr lang="it-IT" dirty="0">
              <a:solidFill>
                <a:srgbClr val="002060"/>
              </a:solidFill>
            </a:endParaRPr>
          </a:p>
        </p:txBody>
      </p:sp>
      <p:pic>
        <p:nvPicPr>
          <p:cNvPr id="2" name="Immagin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01599" y="4775927"/>
            <a:ext cx="1469827" cy="1743618"/>
          </a:xfrm>
          <a:prstGeom prst="rect">
            <a:avLst/>
          </a:prstGeom>
        </p:spPr>
      </p:pic>
      <p:pic>
        <p:nvPicPr>
          <p:cNvPr id="21" name="Segnaposto immagine 3"/>
          <p:cNvPicPr>
            <a:picLocks noGrp="1" noChangeAspect="1"/>
          </p:cNvPicPr>
          <p:nvPr>
            <p:ph sz="half" idx="1"/>
          </p:nvPr>
        </p:nvPicPr>
        <p:blipFill>
          <a:blip r:embed="rId4">
            <a:extLst>
              <a:ext uri="{28A0092B-C50C-407E-A947-70E740481C1C}">
                <a14:useLocalDpi xmlns:a14="http://schemas.microsoft.com/office/drawing/2010/main" val="0"/>
              </a:ext>
            </a:extLst>
          </a:blip>
          <a:srcRect t="23" b="23"/>
          <a:stretch>
            <a:fillRect/>
          </a:stretch>
        </p:blipFill>
        <p:spPr>
          <a:xfrm>
            <a:off x="114300" y="2972231"/>
            <a:ext cx="2286000" cy="2284948"/>
          </a:xfrm>
          <a:prstGeom prst="ellipse">
            <a:avLst/>
          </a:prstGeom>
          <a:ln w="63500" cap="rnd">
            <a:solidFill>
              <a:schemeClr val="tx2">
                <a:lumMod val="75000"/>
              </a:schemeClr>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2" name="Immagin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603" y="125260"/>
            <a:ext cx="1415736" cy="116905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8145014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74000">
              <a:schemeClr val="accent3">
                <a:lumMod val="27000"/>
                <a:lumOff val="73000"/>
              </a:schemeClr>
            </a:gs>
            <a:gs pos="83000">
              <a:schemeClr val="accent3">
                <a:lumMod val="32000"/>
                <a:lumOff val="68000"/>
              </a:schemeClr>
            </a:gs>
            <a:gs pos="100000">
              <a:schemeClr val="accent3">
                <a:lumMod val="27000"/>
                <a:lumOff val="73000"/>
              </a:schemeClr>
            </a:gs>
          </a:gsLst>
          <a:lin ang="2700000" scaled="1"/>
          <a:tileRect/>
        </a:gradFill>
        <a:effectLst/>
      </p:bgPr>
    </p:bg>
    <p:spTree>
      <p:nvGrpSpPr>
        <p:cNvPr id="1" name=""/>
        <p:cNvGrpSpPr/>
        <p:nvPr/>
      </p:nvGrpSpPr>
      <p:grpSpPr>
        <a:xfrm>
          <a:off x="0" y="0"/>
          <a:ext cx="0" cy="0"/>
          <a:chOff x="0" y="0"/>
          <a:chExt cx="0" cy="0"/>
        </a:xfrm>
      </p:grpSpPr>
      <p:sp>
        <p:nvSpPr>
          <p:cNvPr id="14" name="Rettangolo 13"/>
          <p:cNvSpPr/>
          <p:nvPr/>
        </p:nvSpPr>
        <p:spPr>
          <a:xfrm>
            <a:off x="270933" y="1210184"/>
            <a:ext cx="11616267" cy="707886"/>
          </a:xfrm>
          <a:prstGeom prst="rect">
            <a:avLst/>
          </a:prstGeom>
        </p:spPr>
        <p:txBody>
          <a:bodyPr wrap="square">
            <a:spAutoFit/>
          </a:bodyPr>
          <a:lstStyle/>
          <a:p>
            <a:pPr algn="ctr"/>
            <a:r>
              <a:rPr lang="it-IT" altLang="it-IT" sz="4000" b="1" dirty="0">
                <a:solidFill>
                  <a:srgbClr val="002060"/>
                </a:solidFill>
                <a:latin typeface="Calibri" charset="0"/>
              </a:rPr>
              <a:t>Caratteristiche</a:t>
            </a:r>
          </a:p>
        </p:txBody>
      </p:sp>
      <p:sp>
        <p:nvSpPr>
          <p:cNvPr id="4" name="Rettangolo 3"/>
          <p:cNvSpPr/>
          <p:nvPr/>
        </p:nvSpPr>
        <p:spPr>
          <a:xfrm>
            <a:off x="270933" y="3251863"/>
            <a:ext cx="11463867" cy="1538883"/>
          </a:xfrm>
          <a:prstGeom prst="rect">
            <a:avLst/>
          </a:prstGeom>
        </p:spPr>
        <p:txBody>
          <a:bodyPr wrap="square">
            <a:spAutoFit/>
          </a:bodyPr>
          <a:lstStyle/>
          <a:p>
            <a:pPr algn="ctr"/>
            <a:r>
              <a:rPr lang="it-IT" altLang="it-IT" sz="3200" b="1" dirty="0">
                <a:solidFill>
                  <a:srgbClr val="002060"/>
                </a:solidFill>
                <a:latin typeface="Calibri" charset="0"/>
                <a:ea typeface="Lucida Sans Unicode" charset="0"/>
                <a:cs typeface="Lucida Sans Unicode" charset="0"/>
              </a:rPr>
              <a:t>IN TUTTI I </a:t>
            </a:r>
            <a:r>
              <a:rPr lang="it-IT" altLang="it-IT" sz="3200" b="1" dirty="0" smtClean="0">
                <a:solidFill>
                  <a:srgbClr val="002060"/>
                </a:solidFill>
                <a:latin typeface="Calibri" charset="0"/>
                <a:ea typeface="Lucida Sans Unicode" charset="0"/>
                <a:cs typeface="Lucida Sans Unicode" charset="0"/>
              </a:rPr>
              <a:t>CASI</a:t>
            </a:r>
          </a:p>
          <a:p>
            <a:pPr algn="ctr"/>
            <a:endParaRPr lang="it-IT" altLang="it-IT" sz="1200" b="1" dirty="0">
              <a:solidFill>
                <a:srgbClr val="002060"/>
              </a:solidFill>
              <a:latin typeface="Calibri" charset="0"/>
              <a:ea typeface="Lucida Sans Unicode" charset="0"/>
              <a:cs typeface="Lucida Sans Unicode" charset="0"/>
            </a:endParaRPr>
          </a:p>
          <a:p>
            <a:pPr algn="ctr"/>
            <a:r>
              <a:rPr lang="it-IT" altLang="it-IT" sz="2400" dirty="0">
                <a:solidFill>
                  <a:srgbClr val="002060"/>
                </a:solidFill>
                <a:latin typeface="Calibri" charset="0"/>
                <a:ea typeface="Lucida Sans Unicode" charset="0"/>
                <a:cs typeface="Lucida Sans Unicode" charset="0"/>
              </a:rPr>
              <a:t>Dal</a:t>
            </a:r>
            <a:r>
              <a:rPr lang="it-IT" altLang="it-IT" sz="2400" b="1" dirty="0">
                <a:solidFill>
                  <a:srgbClr val="002060"/>
                </a:solidFill>
                <a:latin typeface="Calibri" charset="0"/>
                <a:ea typeface="Lucida Sans Unicode" charset="0"/>
                <a:cs typeface="Lucida Sans Unicode" charset="0"/>
              </a:rPr>
              <a:t> 1 gennaio 2018 </a:t>
            </a:r>
            <a:r>
              <a:rPr lang="it-IT" altLang="it-IT" sz="2400" dirty="0">
                <a:solidFill>
                  <a:srgbClr val="002060"/>
                </a:solidFill>
                <a:latin typeface="Calibri" charset="0"/>
                <a:ea typeface="Lucida Sans Unicode" charset="0"/>
                <a:cs typeface="Lucida Sans Unicode" charset="0"/>
              </a:rPr>
              <a:t>Organismo affiliante responsabile circa la verifica dei requisiti per l’iscrizione al registro</a:t>
            </a:r>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175"/>
            <a:ext cx="1257300" cy="1038225"/>
          </a:xfrm>
          <a:prstGeom prst="rect">
            <a:avLst/>
          </a:prstGeom>
        </p:spPr>
      </p:pic>
    </p:spTree>
    <p:extLst>
      <p:ext uri="{BB962C8B-B14F-4D97-AF65-F5344CB8AC3E}">
        <p14:creationId xmlns:p14="http://schemas.microsoft.com/office/powerpoint/2010/main" val="194979360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74000">
              <a:schemeClr val="accent3">
                <a:lumMod val="27000"/>
                <a:lumOff val="73000"/>
              </a:schemeClr>
            </a:gs>
            <a:gs pos="83000">
              <a:schemeClr val="accent3">
                <a:lumMod val="32000"/>
                <a:lumOff val="68000"/>
              </a:schemeClr>
            </a:gs>
            <a:gs pos="100000">
              <a:schemeClr val="accent3">
                <a:lumMod val="27000"/>
                <a:lumOff val="73000"/>
              </a:schemeClr>
            </a:gs>
          </a:gsLst>
          <a:lin ang="2700000" scaled="1"/>
          <a:tileRect/>
        </a:gradFill>
        <a:effectLst/>
      </p:bgPr>
    </p:bg>
    <p:spTree>
      <p:nvGrpSpPr>
        <p:cNvPr id="1" name=""/>
        <p:cNvGrpSpPr/>
        <p:nvPr/>
      </p:nvGrpSpPr>
      <p:grpSpPr>
        <a:xfrm>
          <a:off x="0" y="0"/>
          <a:ext cx="0" cy="0"/>
          <a:chOff x="0" y="0"/>
          <a:chExt cx="0" cy="0"/>
        </a:xfrm>
      </p:grpSpPr>
      <p:sp>
        <p:nvSpPr>
          <p:cNvPr id="14" name="Rettangolo 13"/>
          <p:cNvSpPr/>
          <p:nvPr/>
        </p:nvSpPr>
        <p:spPr>
          <a:xfrm>
            <a:off x="270933" y="1210184"/>
            <a:ext cx="11616267" cy="707886"/>
          </a:xfrm>
          <a:prstGeom prst="rect">
            <a:avLst/>
          </a:prstGeom>
        </p:spPr>
        <p:txBody>
          <a:bodyPr wrap="square">
            <a:spAutoFit/>
          </a:bodyPr>
          <a:lstStyle/>
          <a:p>
            <a:pPr algn="ctr"/>
            <a:r>
              <a:rPr lang="it-IT" altLang="it-IT" sz="4000" b="1" dirty="0">
                <a:solidFill>
                  <a:srgbClr val="002060"/>
                </a:solidFill>
                <a:latin typeface="Calibri" charset="0"/>
              </a:rPr>
              <a:t>Caratteristiche</a:t>
            </a:r>
          </a:p>
        </p:txBody>
      </p:sp>
      <p:sp>
        <p:nvSpPr>
          <p:cNvPr id="4" name="Rettangolo 3"/>
          <p:cNvSpPr/>
          <p:nvPr/>
        </p:nvSpPr>
        <p:spPr>
          <a:xfrm>
            <a:off x="254002" y="1830521"/>
            <a:ext cx="4267198" cy="4893647"/>
          </a:xfrm>
          <a:prstGeom prst="rect">
            <a:avLst/>
          </a:prstGeom>
        </p:spPr>
        <p:txBody>
          <a:bodyPr wrap="square">
            <a:spAutoFit/>
          </a:bodyPr>
          <a:lstStyle/>
          <a:p>
            <a:pPr algn="just"/>
            <a:r>
              <a:rPr lang="it-IT" altLang="it-IT" sz="2400" dirty="0" smtClean="0">
                <a:solidFill>
                  <a:srgbClr val="002060"/>
                </a:solidFill>
                <a:latin typeface="Calibri" charset="0"/>
                <a:ea typeface="Lucida Sans Unicode" charset="0"/>
                <a:cs typeface="Lucida Sans Unicode" charset="0"/>
              </a:rPr>
              <a:t>Il </a:t>
            </a:r>
            <a:r>
              <a:rPr lang="it-IT" altLang="it-IT" sz="2400" dirty="0">
                <a:solidFill>
                  <a:srgbClr val="002060"/>
                </a:solidFill>
                <a:latin typeface="Calibri" charset="0"/>
                <a:ea typeface="Lucida Sans Unicode" charset="0"/>
                <a:cs typeface="Lucida Sans Unicode" charset="0"/>
              </a:rPr>
              <a:t>nuovo applicativo modifica l’attuale approccio basato sul criterio «affiliazione», ponendo invece al centro del sistema l’associazione/società sportiva con i suoi associati. </a:t>
            </a:r>
          </a:p>
          <a:p>
            <a:pPr algn="just"/>
            <a:r>
              <a:rPr lang="it-IT" altLang="it-IT" sz="2400" b="1" dirty="0">
                <a:solidFill>
                  <a:srgbClr val="002060"/>
                </a:solidFill>
                <a:latin typeface="Calibri" charset="0"/>
                <a:ea typeface="Lucida Sans Unicode" charset="0"/>
                <a:cs typeface="Lucida Sans Unicode" charset="0"/>
              </a:rPr>
              <a:t>Associazione/società sportiva dilettantistica (= Ente giuridico). </a:t>
            </a:r>
            <a:r>
              <a:rPr lang="it-IT" altLang="it-IT" sz="2400" dirty="0">
                <a:solidFill>
                  <a:srgbClr val="002060"/>
                </a:solidFill>
                <a:latin typeface="Calibri" charset="0"/>
                <a:ea typeface="Lucida Sans Unicode" charset="0"/>
                <a:cs typeface="Lucida Sans Unicode" charset="0"/>
              </a:rPr>
              <a:t>Per le ASD/SSD è prevista la fornitura dei dati seguenti, oltre, opzionalmente, i riferimenti del recapito postale e del domicilio </a:t>
            </a:r>
            <a:r>
              <a:rPr lang="it-IT" altLang="it-IT" sz="2400" dirty="0" smtClean="0">
                <a:solidFill>
                  <a:srgbClr val="002060"/>
                </a:solidFill>
                <a:latin typeface="Calibri" charset="0"/>
                <a:ea typeface="Lucida Sans Unicode" charset="0"/>
                <a:cs typeface="Lucida Sans Unicode" charset="0"/>
              </a:rPr>
              <a:t>fiscale.</a:t>
            </a:r>
            <a:endParaRPr lang="it-IT" altLang="it-IT" sz="2400" dirty="0">
              <a:solidFill>
                <a:srgbClr val="002060"/>
              </a:solidFill>
              <a:latin typeface="Calibri" charset="0"/>
              <a:ea typeface="Lucida Sans Unicode" charset="0"/>
              <a:cs typeface="Lucida Sans Unicode" charset="0"/>
            </a:endParaRPr>
          </a:p>
        </p:txBody>
      </p:sp>
      <p:graphicFrame>
        <p:nvGraphicFramePr>
          <p:cNvPr id="7" name="Group 35"/>
          <p:cNvGraphicFramePr>
            <a:graphicFrameLocks noGrp="1"/>
          </p:cNvGraphicFramePr>
          <p:nvPr>
            <p:extLst>
              <p:ext uri="{D42A27DB-BD31-4B8C-83A1-F6EECF244321}">
                <p14:modId xmlns:p14="http://schemas.microsoft.com/office/powerpoint/2010/main" val="3317063640"/>
              </p:ext>
            </p:extLst>
          </p:nvPr>
        </p:nvGraphicFramePr>
        <p:xfrm>
          <a:off x="4659153" y="2054308"/>
          <a:ext cx="7295779" cy="3770758"/>
        </p:xfrm>
        <a:graphic>
          <a:graphicData uri="http://schemas.openxmlformats.org/drawingml/2006/table">
            <a:tbl>
              <a:tblPr/>
              <a:tblGrid>
                <a:gridCol w="3277871"/>
                <a:gridCol w="4017908"/>
              </a:tblGrid>
              <a:tr h="538680">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1500" b="1" i="0" u="none" strike="noStrike" cap="none" normalizeH="0" baseline="0" dirty="0">
                          <a:ln>
                            <a:noFill/>
                          </a:ln>
                          <a:solidFill>
                            <a:srgbClr val="002060"/>
                          </a:solidFill>
                          <a:effectLst/>
                          <a:latin typeface="Calibri" charset="0"/>
                          <a:ea typeface="MS PGothic" charset="-128"/>
                        </a:rPr>
                        <a:t>Identificativo unico</a:t>
                      </a:r>
                    </a:p>
                  </a:txBody>
                  <a:tcPr marL="85253" marR="85253"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1500" b="0" i="0" u="none" strike="noStrike" cap="none" normalizeH="0" baseline="0" dirty="0">
                          <a:ln>
                            <a:noFill/>
                          </a:ln>
                          <a:solidFill>
                            <a:srgbClr val="002060"/>
                          </a:solidFill>
                          <a:effectLst/>
                          <a:latin typeface="Calibri" charset="0"/>
                          <a:ea typeface="MS PGothic" charset="-128"/>
                        </a:rPr>
                        <a:t>CODICE FISCALE (11 caratteri) ASD/SSD</a:t>
                      </a:r>
                    </a:p>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1500" b="0" i="0" u="none" strike="noStrike" cap="none" normalizeH="0" baseline="0" dirty="0">
                          <a:ln>
                            <a:noFill/>
                          </a:ln>
                          <a:solidFill>
                            <a:srgbClr val="002060"/>
                          </a:solidFill>
                          <a:effectLst/>
                          <a:latin typeface="Calibri" charset="0"/>
                          <a:ea typeface="MS PGothic" charset="-128"/>
                        </a:rPr>
                        <a:t>N. Partita IVA (11 caratteri)  SSD</a:t>
                      </a:r>
                    </a:p>
                  </a:txBody>
                  <a:tcPr marL="85253" marR="85253"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r>
              <a:tr h="808019">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1500" b="1" i="0" u="none" strike="noStrike" cap="none" normalizeH="0" baseline="0" dirty="0">
                          <a:ln>
                            <a:noFill/>
                          </a:ln>
                          <a:solidFill>
                            <a:srgbClr val="002060"/>
                          </a:solidFill>
                          <a:effectLst/>
                          <a:latin typeface="Calibri" charset="0"/>
                          <a:ea typeface="MS PGothic" charset="-128"/>
                        </a:rPr>
                        <a:t>Ragione Sociale / Denominazione </a:t>
                      </a:r>
                    </a:p>
                  </a:txBody>
                  <a:tcPr marL="85253" marR="85253"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0D8E8"/>
                    </a:solidFill>
                  </a:tcPr>
                </a:tc>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1500" b="0" i="0" u="none" strike="noStrike" cap="none" normalizeH="0" baseline="0" dirty="0">
                          <a:ln>
                            <a:noFill/>
                          </a:ln>
                          <a:solidFill>
                            <a:srgbClr val="002060"/>
                          </a:solidFill>
                          <a:effectLst/>
                          <a:latin typeface="Calibri" charset="0"/>
                          <a:ea typeface="MS PGothic" charset="-128"/>
                        </a:rPr>
                        <a:t>Sequenza di caratteri in  formato UTF-8 </a:t>
                      </a:r>
                    </a:p>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1500" b="0" i="0" u="none" strike="noStrike" cap="none" normalizeH="0" baseline="0" dirty="0">
                          <a:ln>
                            <a:noFill/>
                          </a:ln>
                          <a:solidFill>
                            <a:srgbClr val="002060"/>
                          </a:solidFill>
                          <a:effectLst/>
                          <a:latin typeface="Calibri" charset="0"/>
                          <a:ea typeface="MS PGothic" charset="-128"/>
                        </a:rPr>
                        <a:t>(massimo 255 caratteri); è fornita </a:t>
                      </a:r>
                      <a:r>
                        <a:rPr kumimoji="0" lang="it-IT" altLang="it-IT" sz="1500" b="0" i="0" u="none" strike="noStrike" cap="none" normalizeH="0" baseline="0" dirty="0" err="1">
                          <a:ln>
                            <a:noFill/>
                          </a:ln>
                          <a:solidFill>
                            <a:srgbClr val="002060"/>
                          </a:solidFill>
                          <a:effectLst/>
                          <a:latin typeface="Calibri" charset="0"/>
                          <a:ea typeface="MS PGothic" charset="-128"/>
                        </a:rPr>
                        <a:t>dall</a:t>
                      </a:r>
                      <a:r>
                        <a:rPr kumimoji="0" lang="ja-JP" altLang="it-IT" sz="1500" b="0" i="0" u="none" strike="noStrike" cap="none" normalizeH="0" baseline="0" dirty="0">
                          <a:ln>
                            <a:noFill/>
                          </a:ln>
                          <a:solidFill>
                            <a:srgbClr val="002060"/>
                          </a:solidFill>
                          <a:effectLst/>
                          <a:latin typeface="Calibri" charset="0"/>
                          <a:ea typeface="MS PGothic" charset="-128"/>
                        </a:rPr>
                        <a:t>’</a:t>
                      </a:r>
                      <a:r>
                        <a:rPr kumimoji="0" lang="it-IT" altLang="ja-JP" sz="1500" b="0" i="0" u="none" strike="noStrike" cap="none" normalizeH="0" baseline="0" dirty="0">
                          <a:ln>
                            <a:noFill/>
                          </a:ln>
                          <a:solidFill>
                            <a:srgbClr val="002060"/>
                          </a:solidFill>
                          <a:effectLst/>
                          <a:latin typeface="Calibri" charset="0"/>
                          <a:ea typeface="MS PGothic" charset="-128"/>
                        </a:rPr>
                        <a:t>Organismo sportivo affiliante</a:t>
                      </a:r>
                      <a:endParaRPr kumimoji="0" lang="it-IT" altLang="it-IT" sz="1500" b="0" i="0" u="none" strike="noStrike" cap="none" normalizeH="0" baseline="0" dirty="0">
                        <a:ln>
                          <a:noFill/>
                        </a:ln>
                        <a:solidFill>
                          <a:srgbClr val="002060"/>
                        </a:solidFill>
                        <a:effectLst/>
                        <a:latin typeface="Calibri" charset="0"/>
                        <a:ea typeface="MS PGothic" charset="-128"/>
                      </a:endParaRPr>
                    </a:p>
                  </a:txBody>
                  <a:tcPr marL="85253" marR="85253"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0D8E8"/>
                    </a:solidFill>
                  </a:tcPr>
                </a:tc>
              </a:tr>
              <a:tr h="808019">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1500" b="1" i="0" u="none" strike="noStrike" cap="none" normalizeH="0" baseline="0" dirty="0">
                          <a:ln>
                            <a:noFill/>
                          </a:ln>
                          <a:solidFill>
                            <a:srgbClr val="002060"/>
                          </a:solidFill>
                          <a:effectLst/>
                          <a:latin typeface="Calibri" charset="0"/>
                          <a:ea typeface="MS PGothic" charset="-128"/>
                        </a:rPr>
                        <a:t>Natura giuridica </a:t>
                      </a:r>
                    </a:p>
                  </a:txBody>
                  <a:tcPr marL="85253" marR="85253"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1500" b="0" i="0" u="none" strike="noStrike" cap="none" normalizeH="0" baseline="0" dirty="0">
                          <a:ln>
                            <a:noFill/>
                          </a:ln>
                          <a:solidFill>
                            <a:srgbClr val="002060"/>
                          </a:solidFill>
                          <a:effectLst/>
                          <a:latin typeface="Calibri" charset="0"/>
                          <a:ea typeface="MS PGothic" charset="-128"/>
                        </a:rPr>
                        <a:t>Ogni Organismo sportivo affiliante dovrà indicare la natura giuridica </a:t>
                      </a:r>
                      <a:r>
                        <a:rPr kumimoji="0" lang="it-IT" altLang="it-IT" sz="1500" b="0" i="0" u="none" strike="noStrike" cap="none" normalizeH="0" baseline="0" dirty="0" smtClean="0">
                          <a:ln>
                            <a:noFill/>
                          </a:ln>
                          <a:solidFill>
                            <a:srgbClr val="002060"/>
                          </a:solidFill>
                          <a:effectLst/>
                          <a:latin typeface="Calibri" charset="0"/>
                          <a:ea typeface="MS PGothic" charset="-128"/>
                        </a:rPr>
                        <a:t>dell’</a:t>
                      </a:r>
                      <a:r>
                        <a:rPr kumimoji="0" lang="it-IT" altLang="ja-JP" sz="1500" b="0" i="0" u="none" strike="noStrike" cap="none" normalizeH="0" baseline="0" dirty="0" smtClean="0">
                          <a:ln>
                            <a:noFill/>
                          </a:ln>
                          <a:solidFill>
                            <a:srgbClr val="002060"/>
                          </a:solidFill>
                          <a:effectLst/>
                          <a:latin typeface="Calibri" charset="0"/>
                          <a:ea typeface="MS PGothic" charset="-128"/>
                        </a:rPr>
                        <a:t>Ente </a:t>
                      </a:r>
                      <a:r>
                        <a:rPr kumimoji="0" lang="it-IT" altLang="ja-JP" sz="1500" b="0" i="0" u="none" strike="noStrike" cap="none" normalizeH="0" baseline="0" dirty="0">
                          <a:ln>
                            <a:noFill/>
                          </a:ln>
                          <a:solidFill>
                            <a:srgbClr val="002060"/>
                          </a:solidFill>
                          <a:effectLst/>
                          <a:latin typeface="Calibri" charset="0"/>
                          <a:ea typeface="MS PGothic" charset="-128"/>
                        </a:rPr>
                        <a:t>affiliato</a:t>
                      </a:r>
                      <a:endParaRPr kumimoji="0" lang="it-IT" altLang="it-IT" sz="1500" b="0" i="0" u="none" strike="noStrike" cap="none" normalizeH="0" baseline="0" dirty="0">
                        <a:ln>
                          <a:noFill/>
                        </a:ln>
                        <a:solidFill>
                          <a:srgbClr val="002060"/>
                        </a:solidFill>
                        <a:effectLst/>
                        <a:latin typeface="Calibri" charset="0"/>
                        <a:ea typeface="MS PGothic" charset="-128"/>
                      </a:endParaRPr>
                    </a:p>
                  </a:txBody>
                  <a:tcPr marL="85253" marR="85253"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r>
              <a:tr h="269340">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1500" b="1" i="0" u="none" strike="noStrike" cap="none" normalizeH="0" baseline="0">
                          <a:ln>
                            <a:noFill/>
                          </a:ln>
                          <a:solidFill>
                            <a:srgbClr val="002060"/>
                          </a:solidFill>
                          <a:effectLst/>
                          <a:latin typeface="Calibri" charset="0"/>
                          <a:ea typeface="MS PGothic" charset="-128"/>
                        </a:rPr>
                        <a:t>Sede Legale</a:t>
                      </a:r>
                    </a:p>
                  </a:txBody>
                  <a:tcPr marL="85253" marR="85253"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0D8E8"/>
                    </a:solidFill>
                  </a:tcPr>
                </a:tc>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1500" b="0" i="0" u="none" strike="noStrike" cap="none" normalizeH="0" baseline="0" dirty="0">
                          <a:ln>
                            <a:noFill/>
                          </a:ln>
                          <a:solidFill>
                            <a:srgbClr val="002060"/>
                          </a:solidFill>
                          <a:effectLst/>
                          <a:latin typeface="Calibri" charset="0"/>
                          <a:ea typeface="MS PGothic" charset="-128"/>
                        </a:rPr>
                        <a:t>Indirizzo, CAP, Comune e Provincia</a:t>
                      </a:r>
                    </a:p>
                  </a:txBody>
                  <a:tcPr marL="85253" marR="85253"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0D8E8"/>
                    </a:solidFill>
                  </a:tcPr>
                </a:tc>
              </a:tr>
              <a:tr h="538680">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1500" b="1" i="0" u="none" strike="noStrike" cap="none" normalizeH="0" baseline="0" dirty="0">
                          <a:ln>
                            <a:noFill/>
                          </a:ln>
                          <a:solidFill>
                            <a:srgbClr val="002060"/>
                          </a:solidFill>
                          <a:effectLst/>
                          <a:latin typeface="Calibri" charset="0"/>
                          <a:ea typeface="MS PGothic" charset="-128"/>
                        </a:rPr>
                        <a:t>Sede impianto ove viene svolta </a:t>
                      </a:r>
                      <a:r>
                        <a:rPr kumimoji="0" lang="it-IT" altLang="it-IT" sz="1500" b="1" i="0" u="none" strike="noStrike" cap="none" normalizeH="0" baseline="0" dirty="0" smtClean="0">
                          <a:ln>
                            <a:noFill/>
                          </a:ln>
                          <a:solidFill>
                            <a:srgbClr val="002060"/>
                          </a:solidFill>
                          <a:effectLst/>
                          <a:latin typeface="Calibri" charset="0"/>
                          <a:ea typeface="MS PGothic" charset="-128"/>
                        </a:rPr>
                        <a:t>l’</a:t>
                      </a:r>
                      <a:r>
                        <a:rPr kumimoji="0" lang="it-IT" altLang="ja-JP" sz="1500" b="1" i="0" u="none" strike="noStrike" cap="none" normalizeH="0" baseline="0" dirty="0" smtClean="0">
                          <a:ln>
                            <a:noFill/>
                          </a:ln>
                          <a:solidFill>
                            <a:srgbClr val="002060"/>
                          </a:solidFill>
                          <a:effectLst/>
                          <a:latin typeface="Calibri" charset="0"/>
                          <a:ea typeface="MS PGothic" charset="-128"/>
                        </a:rPr>
                        <a:t>attività</a:t>
                      </a:r>
                      <a:endParaRPr kumimoji="0" lang="it-IT" altLang="it-IT" sz="1500" b="1" i="0" u="none" strike="noStrike" cap="none" normalizeH="0" baseline="0" dirty="0">
                        <a:ln>
                          <a:noFill/>
                        </a:ln>
                        <a:solidFill>
                          <a:srgbClr val="002060"/>
                        </a:solidFill>
                        <a:effectLst/>
                        <a:latin typeface="Calibri" charset="0"/>
                        <a:ea typeface="MS PGothic" charset="-128"/>
                      </a:endParaRPr>
                    </a:p>
                  </a:txBody>
                  <a:tcPr marL="85253" marR="85253"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endParaRPr kumimoji="0" lang="it-IT" altLang="it-IT" sz="1500" b="0" i="0" u="none" strike="noStrike" cap="none" normalizeH="0" baseline="0" dirty="0">
                        <a:ln>
                          <a:noFill/>
                        </a:ln>
                        <a:solidFill>
                          <a:srgbClr val="002060"/>
                        </a:solidFill>
                        <a:effectLst/>
                        <a:latin typeface="Calibri" charset="0"/>
                        <a:ea typeface="MS PGothic" charset="-128"/>
                      </a:endParaRPr>
                    </a:p>
                  </a:txBody>
                  <a:tcPr marL="85253" marR="85253"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r>
              <a:tr h="269340">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1500" b="1" i="0" u="none" strike="noStrike" cap="none" normalizeH="0" baseline="0" dirty="0">
                          <a:ln>
                            <a:noFill/>
                          </a:ln>
                          <a:solidFill>
                            <a:srgbClr val="002060"/>
                          </a:solidFill>
                          <a:effectLst/>
                          <a:latin typeface="Calibri" charset="0"/>
                          <a:ea typeface="MS PGothic" charset="-128"/>
                        </a:rPr>
                        <a:t>Indirizzo e-mail</a:t>
                      </a:r>
                    </a:p>
                  </a:txBody>
                  <a:tcPr marL="85253" marR="85253"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0D8E8"/>
                    </a:solidFill>
                  </a:tcPr>
                </a:tc>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endParaRPr kumimoji="0" lang="it-IT" altLang="it-IT" sz="1500" b="0" i="0" u="none" strike="noStrike" cap="none" normalizeH="0" baseline="0" dirty="0">
                        <a:ln>
                          <a:noFill/>
                        </a:ln>
                        <a:solidFill>
                          <a:srgbClr val="002060"/>
                        </a:solidFill>
                        <a:effectLst/>
                        <a:latin typeface="Calibri" charset="0"/>
                        <a:ea typeface="MS PGothic" charset="-128"/>
                      </a:endParaRPr>
                    </a:p>
                  </a:txBody>
                  <a:tcPr marL="85253" marR="85253"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0D8E8"/>
                    </a:solidFill>
                  </a:tcPr>
                </a:tc>
              </a:tr>
              <a:tr h="538680">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1500" b="1" i="0" u="none" strike="noStrike" cap="none" normalizeH="0" baseline="0">
                          <a:ln>
                            <a:noFill/>
                          </a:ln>
                          <a:solidFill>
                            <a:srgbClr val="002060"/>
                          </a:solidFill>
                          <a:effectLst/>
                          <a:latin typeface="Calibri" charset="0"/>
                          <a:ea typeface="MS PGothic" charset="-128"/>
                        </a:rPr>
                        <a:t>Atto costitutivo</a:t>
                      </a:r>
                    </a:p>
                  </a:txBody>
                  <a:tcPr marL="85253" marR="85253"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1500" b="0" i="0" u="none" strike="noStrike" cap="none" normalizeH="0" baseline="0" dirty="0">
                          <a:ln>
                            <a:noFill/>
                          </a:ln>
                          <a:solidFill>
                            <a:srgbClr val="002060"/>
                          </a:solidFill>
                          <a:effectLst/>
                          <a:latin typeface="Calibri" charset="0"/>
                          <a:ea typeface="MS PGothic" charset="-128"/>
                        </a:rPr>
                        <a:t>Numero registrazione rilasciato dall’Agenzia delle Entrate</a:t>
                      </a:r>
                    </a:p>
                  </a:txBody>
                  <a:tcPr marL="85253" marR="85253"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r>
            </a:tbl>
          </a:graphicData>
        </a:graphic>
      </p:graphicFrame>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721"/>
            <a:ext cx="1257300" cy="1038225"/>
          </a:xfrm>
          <a:prstGeom prst="rect">
            <a:avLst/>
          </a:prstGeom>
        </p:spPr>
      </p:pic>
    </p:spTree>
    <p:extLst>
      <p:ext uri="{BB962C8B-B14F-4D97-AF65-F5344CB8AC3E}">
        <p14:creationId xmlns:p14="http://schemas.microsoft.com/office/powerpoint/2010/main" val="114345335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74000">
              <a:schemeClr val="accent3">
                <a:lumMod val="27000"/>
                <a:lumOff val="73000"/>
              </a:schemeClr>
            </a:gs>
            <a:gs pos="83000">
              <a:schemeClr val="accent3">
                <a:lumMod val="32000"/>
                <a:lumOff val="68000"/>
              </a:schemeClr>
            </a:gs>
            <a:gs pos="100000">
              <a:schemeClr val="accent3">
                <a:lumMod val="27000"/>
                <a:lumOff val="73000"/>
              </a:schemeClr>
            </a:gs>
          </a:gsLst>
          <a:lin ang="2700000" scaled="1"/>
          <a:tileRect/>
        </a:gradFill>
        <a:effectLst/>
      </p:bgPr>
    </p:bg>
    <p:spTree>
      <p:nvGrpSpPr>
        <p:cNvPr id="1" name=""/>
        <p:cNvGrpSpPr/>
        <p:nvPr/>
      </p:nvGrpSpPr>
      <p:grpSpPr>
        <a:xfrm>
          <a:off x="0" y="0"/>
          <a:ext cx="0" cy="0"/>
          <a:chOff x="0" y="0"/>
          <a:chExt cx="0" cy="0"/>
        </a:xfrm>
      </p:grpSpPr>
      <p:sp>
        <p:nvSpPr>
          <p:cNvPr id="14" name="Rettangolo 13"/>
          <p:cNvSpPr/>
          <p:nvPr/>
        </p:nvSpPr>
        <p:spPr>
          <a:xfrm>
            <a:off x="270933" y="1210184"/>
            <a:ext cx="11616267" cy="707886"/>
          </a:xfrm>
          <a:prstGeom prst="rect">
            <a:avLst/>
          </a:prstGeom>
        </p:spPr>
        <p:txBody>
          <a:bodyPr wrap="square">
            <a:spAutoFit/>
          </a:bodyPr>
          <a:lstStyle/>
          <a:p>
            <a:pPr algn="ctr"/>
            <a:r>
              <a:rPr lang="it-IT" altLang="it-IT" sz="4000" b="1" dirty="0">
                <a:solidFill>
                  <a:srgbClr val="002060"/>
                </a:solidFill>
                <a:latin typeface="Calibri" charset="0"/>
              </a:rPr>
              <a:t>Caratteristiche</a:t>
            </a:r>
          </a:p>
        </p:txBody>
      </p:sp>
      <p:sp>
        <p:nvSpPr>
          <p:cNvPr id="4" name="Rettangolo 3"/>
          <p:cNvSpPr/>
          <p:nvPr/>
        </p:nvSpPr>
        <p:spPr>
          <a:xfrm>
            <a:off x="270933" y="3338499"/>
            <a:ext cx="11734800" cy="1200329"/>
          </a:xfrm>
          <a:prstGeom prst="rect">
            <a:avLst/>
          </a:prstGeom>
        </p:spPr>
        <p:txBody>
          <a:bodyPr wrap="square">
            <a:spAutoFit/>
          </a:bodyPr>
          <a:lstStyle/>
          <a:p>
            <a:pPr algn="just"/>
            <a:r>
              <a:rPr lang="it-IT" altLang="it-IT" sz="2400" dirty="0">
                <a:solidFill>
                  <a:srgbClr val="002060"/>
                </a:solidFill>
                <a:latin typeface="Calibri" charset="0"/>
                <a:ea typeface="Lucida Sans Unicode" charset="0"/>
                <a:cs typeface="Lucida Sans Unicode" charset="0"/>
              </a:rPr>
              <a:t>Da parte delle ASD/SSD è previsto l’inserimento, opzionale, dei seguenti dati risultanti dal rendiconto economico finanziario (cfr. art. 148, comma 3 del TUIR e art. 90, comma 18, </a:t>
            </a:r>
            <a:r>
              <a:rPr lang="it-IT" altLang="it-IT" sz="2400" dirty="0" err="1">
                <a:solidFill>
                  <a:srgbClr val="002060"/>
                </a:solidFill>
                <a:latin typeface="Calibri" charset="0"/>
                <a:ea typeface="Lucida Sans Unicode" charset="0"/>
                <a:cs typeface="Lucida Sans Unicode" charset="0"/>
              </a:rPr>
              <a:t>lett</a:t>
            </a:r>
            <a:r>
              <a:rPr lang="it-IT" altLang="it-IT" sz="2400" dirty="0">
                <a:solidFill>
                  <a:srgbClr val="002060"/>
                </a:solidFill>
                <a:latin typeface="Calibri" charset="0"/>
                <a:ea typeface="Lucida Sans Unicode" charset="0"/>
                <a:cs typeface="Lucida Sans Unicode" charset="0"/>
              </a:rPr>
              <a:t>. </a:t>
            </a:r>
            <a:r>
              <a:rPr lang="it-IT" altLang="it-IT" sz="2400" dirty="0" err="1">
                <a:solidFill>
                  <a:srgbClr val="002060"/>
                </a:solidFill>
                <a:latin typeface="Calibri" charset="0"/>
                <a:ea typeface="Lucida Sans Unicode" charset="0"/>
                <a:cs typeface="Lucida Sans Unicode" charset="0"/>
              </a:rPr>
              <a:t>f</a:t>
            </a:r>
            <a:r>
              <a:rPr lang="it-IT" altLang="it-IT" sz="2400" dirty="0">
                <a:solidFill>
                  <a:srgbClr val="002060"/>
                </a:solidFill>
                <a:latin typeface="Calibri" charset="0"/>
                <a:ea typeface="Lucida Sans Unicode" charset="0"/>
                <a:cs typeface="Lucida Sans Unicode" charset="0"/>
              </a:rPr>
              <a:t>), legge n. 289 del 2002)</a:t>
            </a:r>
          </a:p>
        </p:txBody>
      </p:sp>
      <p:graphicFrame>
        <p:nvGraphicFramePr>
          <p:cNvPr id="5" name="Tabella 4"/>
          <p:cNvGraphicFramePr>
            <a:graphicFrameLocks noGrp="1"/>
          </p:cNvGraphicFramePr>
          <p:nvPr>
            <p:extLst>
              <p:ext uri="{D42A27DB-BD31-4B8C-83A1-F6EECF244321}">
                <p14:modId xmlns:p14="http://schemas.microsoft.com/office/powerpoint/2010/main" val="3429932027"/>
              </p:ext>
            </p:extLst>
          </p:nvPr>
        </p:nvGraphicFramePr>
        <p:xfrm>
          <a:off x="3129491" y="1957904"/>
          <a:ext cx="5899150" cy="1262064"/>
        </p:xfrm>
        <a:graphic>
          <a:graphicData uri="http://schemas.openxmlformats.org/drawingml/2006/table">
            <a:tbl>
              <a:tblPr/>
              <a:tblGrid>
                <a:gridCol w="2693988"/>
                <a:gridCol w="3205162"/>
              </a:tblGrid>
              <a:tr h="420688">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1200" b="1" i="0" u="none" strike="noStrike" cap="none" normalizeH="0" baseline="0" dirty="0">
                          <a:ln>
                            <a:noFill/>
                          </a:ln>
                          <a:solidFill>
                            <a:srgbClr val="002060"/>
                          </a:solidFill>
                          <a:effectLst/>
                          <a:latin typeface="Calibri" charset="0"/>
                          <a:ea typeface="MS PGothic" charset="-128"/>
                        </a:rPr>
                        <a:t>Ultimo Statuto approvato</a:t>
                      </a:r>
                    </a:p>
                  </a:txBody>
                  <a:tcPr marL="68580" marR="68580"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0D8E8"/>
                    </a:solidFill>
                  </a:tcPr>
                </a:tc>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1200" b="0" i="0" u="none" strike="noStrike" cap="none" normalizeH="0" baseline="0" dirty="0">
                          <a:ln>
                            <a:noFill/>
                          </a:ln>
                          <a:solidFill>
                            <a:srgbClr val="002060"/>
                          </a:solidFill>
                          <a:effectLst/>
                          <a:latin typeface="Calibri" charset="0"/>
                          <a:ea typeface="MS PGothic" charset="-128"/>
                        </a:rPr>
                        <a:t>Numero registrazione rilasciato dall’Agenzia delle Entrate</a:t>
                      </a:r>
                    </a:p>
                  </a:txBody>
                  <a:tcPr marL="68580" marR="68580"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0D8E8"/>
                    </a:solidFill>
                  </a:tcPr>
                </a:tc>
              </a:tr>
              <a:tr h="420688">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1200" b="1" i="0" u="none" strike="noStrike" cap="none" normalizeH="0" baseline="0" dirty="0">
                          <a:ln>
                            <a:noFill/>
                          </a:ln>
                          <a:solidFill>
                            <a:srgbClr val="002060"/>
                          </a:solidFill>
                          <a:effectLst/>
                          <a:latin typeface="Calibri" charset="0"/>
                          <a:ea typeface="MS PGothic" charset="-128"/>
                        </a:rPr>
                        <a:t>Identificativo unico legale rappresentante</a:t>
                      </a:r>
                    </a:p>
                  </a:txBody>
                  <a:tcPr marL="68580" marR="68580"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lvl1pPr marL="442913">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42913" marR="0" lvl="0" indent="0" algn="l" defTabSz="496888" rtl="0" eaLnBrk="1" fontAlgn="base" latinLnBrk="0" hangingPunct="1">
                        <a:lnSpc>
                          <a:spcPct val="115000"/>
                        </a:lnSpc>
                        <a:spcBef>
                          <a:spcPct val="0"/>
                        </a:spcBef>
                        <a:spcAft>
                          <a:spcPct val="0"/>
                        </a:spcAft>
                        <a:buClrTx/>
                        <a:buSzTx/>
                        <a:buFontTx/>
                        <a:buNone/>
                        <a:tabLst/>
                      </a:pPr>
                      <a:r>
                        <a:rPr kumimoji="0" lang="it-IT" altLang="it-IT" sz="1200" b="0" i="0" u="none" strike="noStrike" cap="none" normalizeH="0" baseline="0" dirty="0">
                          <a:ln>
                            <a:noFill/>
                          </a:ln>
                          <a:solidFill>
                            <a:srgbClr val="002060"/>
                          </a:solidFill>
                          <a:effectLst/>
                          <a:latin typeface="Calibri" charset="0"/>
                          <a:ea typeface="MS PGothic" charset="-128"/>
                        </a:rPr>
                        <a:t>Dati anagrafici e CODICE FISCALE (16 caratteri)</a:t>
                      </a:r>
                    </a:p>
                  </a:txBody>
                  <a:tcPr marL="68580" marR="68580"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r>
              <a:tr h="420688">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1200" b="1" i="0" u="none" strike="noStrike" cap="none" normalizeH="0" baseline="0">
                          <a:ln>
                            <a:noFill/>
                          </a:ln>
                          <a:solidFill>
                            <a:srgbClr val="002060"/>
                          </a:solidFill>
                          <a:effectLst/>
                          <a:latin typeface="Calibri" charset="0"/>
                          <a:ea typeface="MS PGothic" charset="-128"/>
                        </a:rPr>
                        <a:t>Identificativi componenti Consiglio Direttivo</a:t>
                      </a:r>
                    </a:p>
                  </a:txBody>
                  <a:tcPr marL="68580" marR="68580"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0D8E8"/>
                    </a:solidFill>
                  </a:tcPr>
                </a:tc>
                <a:tc>
                  <a:txBody>
                    <a:bodyPr/>
                    <a:lstStyle>
                      <a:lvl1pPr marL="442913">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42913" marR="0" lvl="0" indent="0" algn="l" defTabSz="496888" rtl="0" eaLnBrk="1" fontAlgn="base" latinLnBrk="0" hangingPunct="1">
                        <a:lnSpc>
                          <a:spcPct val="115000"/>
                        </a:lnSpc>
                        <a:spcBef>
                          <a:spcPct val="0"/>
                        </a:spcBef>
                        <a:spcAft>
                          <a:spcPct val="0"/>
                        </a:spcAft>
                        <a:buClrTx/>
                        <a:buSzTx/>
                        <a:buFontTx/>
                        <a:buNone/>
                        <a:tabLst/>
                      </a:pPr>
                      <a:r>
                        <a:rPr kumimoji="0" lang="it-IT" altLang="it-IT" sz="1200" b="0" i="0" u="none" strike="noStrike" cap="none" normalizeH="0" baseline="0" dirty="0">
                          <a:ln>
                            <a:noFill/>
                          </a:ln>
                          <a:solidFill>
                            <a:srgbClr val="002060"/>
                          </a:solidFill>
                          <a:effectLst/>
                          <a:latin typeface="Calibri" charset="0"/>
                          <a:ea typeface="MS PGothic" charset="-128"/>
                        </a:rPr>
                        <a:t>Dati anagrafici e CODICE FISCALE (16 caratteri)</a:t>
                      </a:r>
                    </a:p>
                  </a:txBody>
                  <a:tcPr marL="68580" marR="68580"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0D8E8"/>
                    </a:solidFill>
                  </a:tcPr>
                </a:tc>
              </a:tr>
            </a:tbl>
          </a:graphicData>
        </a:graphic>
      </p:graphicFrame>
      <p:graphicFrame>
        <p:nvGraphicFramePr>
          <p:cNvPr id="6" name="Tabella 5"/>
          <p:cNvGraphicFramePr>
            <a:graphicFrameLocks noGrp="1"/>
          </p:cNvGraphicFramePr>
          <p:nvPr>
            <p:extLst>
              <p:ext uri="{D42A27DB-BD31-4B8C-83A1-F6EECF244321}">
                <p14:modId xmlns:p14="http://schemas.microsoft.com/office/powerpoint/2010/main" val="135190786"/>
              </p:ext>
            </p:extLst>
          </p:nvPr>
        </p:nvGraphicFramePr>
        <p:xfrm>
          <a:off x="3129491" y="4572694"/>
          <a:ext cx="5899150" cy="2182916"/>
        </p:xfrm>
        <a:graphic>
          <a:graphicData uri="http://schemas.openxmlformats.org/drawingml/2006/table">
            <a:tbl>
              <a:tblPr/>
              <a:tblGrid>
                <a:gridCol w="2687638"/>
                <a:gridCol w="3211512"/>
              </a:tblGrid>
              <a:tr h="722313">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1200" b="1" i="0" u="none" strike="noStrike" cap="none" normalizeH="0" baseline="0" dirty="0">
                          <a:ln>
                            <a:noFill/>
                          </a:ln>
                          <a:solidFill>
                            <a:srgbClr val="002060"/>
                          </a:solidFill>
                          <a:effectLst/>
                          <a:latin typeface="Calibri" charset="0"/>
                          <a:ea typeface="MS PGothic" charset="-128"/>
                        </a:rPr>
                        <a:t>Proventi attività istituzionale (non commerciale)</a:t>
                      </a:r>
                    </a:p>
                  </a:txBody>
                  <a:tcPr marT="45708" marB="45708"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0D8E8"/>
                    </a:solidFill>
                  </a:tcPr>
                </a:tc>
                <a:tc>
                  <a:txBody>
                    <a:bodyPr/>
                    <a:lstStyle>
                      <a:lvl1pPr marL="442913">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42913" marR="0" lvl="0" indent="0" algn="l" defTabSz="496888" rtl="0" eaLnBrk="1" fontAlgn="base" latinLnBrk="0" hangingPunct="1">
                        <a:lnSpc>
                          <a:spcPct val="115000"/>
                        </a:lnSpc>
                        <a:spcBef>
                          <a:spcPct val="0"/>
                        </a:spcBef>
                        <a:spcAft>
                          <a:spcPct val="0"/>
                        </a:spcAft>
                        <a:buClrTx/>
                        <a:buSzTx/>
                        <a:buFontTx/>
                        <a:buNone/>
                        <a:tabLst/>
                      </a:pPr>
                      <a:r>
                        <a:rPr kumimoji="0" lang="it-IT" altLang="it-IT" sz="1200" b="0" i="0" u="none" strike="noStrike" cap="none" normalizeH="0" baseline="0" dirty="0">
                          <a:ln>
                            <a:noFill/>
                          </a:ln>
                          <a:solidFill>
                            <a:srgbClr val="002060"/>
                          </a:solidFill>
                          <a:effectLst/>
                          <a:latin typeface="Calibri" charset="0"/>
                          <a:ea typeface="MS PGothic" charset="-128"/>
                        </a:rPr>
                        <a:t>Quote associative; Raccolta fondi;  Altri proventi</a:t>
                      </a:r>
                    </a:p>
                    <a:p>
                      <a:pPr marL="442913" marR="0" lvl="0" indent="0" algn="l" defTabSz="496888" rtl="0" eaLnBrk="1" fontAlgn="base" latinLnBrk="0" hangingPunct="1">
                        <a:lnSpc>
                          <a:spcPct val="115000"/>
                        </a:lnSpc>
                        <a:spcBef>
                          <a:spcPct val="0"/>
                        </a:spcBef>
                        <a:spcAft>
                          <a:spcPct val="0"/>
                        </a:spcAft>
                        <a:buClrTx/>
                        <a:buSzTx/>
                        <a:buFontTx/>
                        <a:buNone/>
                        <a:tabLst/>
                      </a:pPr>
                      <a:endParaRPr kumimoji="0" lang="it-IT" altLang="it-IT" sz="1200" b="0" i="0" u="none" strike="noStrike" cap="none" normalizeH="0" baseline="0" dirty="0">
                        <a:ln>
                          <a:noFill/>
                        </a:ln>
                        <a:solidFill>
                          <a:srgbClr val="002060"/>
                        </a:solidFill>
                        <a:effectLst/>
                        <a:latin typeface="Calibri" charset="0"/>
                        <a:ea typeface="MS PGothic" charset="-128"/>
                      </a:endParaRPr>
                    </a:p>
                  </a:txBody>
                  <a:tcPr marT="45708" marB="45708"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0D8E8"/>
                    </a:solidFill>
                  </a:tcPr>
                </a:tc>
              </a:tr>
              <a:tr h="606425">
                <a:tc>
                  <a:txBody>
                    <a:bodyPr/>
                    <a:lstStyle>
                      <a:lvl1pPr marL="442913">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42913" marR="0" lvl="0" indent="0" algn="l" defTabSz="496888"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2060"/>
                          </a:solidFill>
                          <a:effectLst/>
                          <a:latin typeface="Calibri" charset="0"/>
                          <a:ea typeface="MS PGothic" charset="-128"/>
                        </a:rPr>
                        <a:t> Ricavi attività commerciale</a:t>
                      </a:r>
                    </a:p>
                  </a:txBody>
                  <a:tcPr marT="45708" marB="45708"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lvl1pPr marL="442913">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42913" marR="0" lvl="0" indent="0" algn="l" defTabSz="496888" rtl="0" eaLnBrk="1" fontAlgn="base" latinLnBrk="0" hangingPunct="1">
                        <a:lnSpc>
                          <a:spcPct val="115000"/>
                        </a:lnSpc>
                        <a:spcBef>
                          <a:spcPct val="0"/>
                        </a:spcBef>
                        <a:spcAft>
                          <a:spcPct val="0"/>
                        </a:spcAft>
                        <a:buClrTx/>
                        <a:buSzTx/>
                        <a:buFontTx/>
                        <a:buNone/>
                        <a:tabLst/>
                      </a:pPr>
                      <a:r>
                        <a:rPr kumimoji="0" lang="it-IT" altLang="it-IT" sz="1200" b="0" i="0" u="none" strike="noStrike" cap="none" normalizeH="0" baseline="0" dirty="0">
                          <a:ln>
                            <a:noFill/>
                          </a:ln>
                          <a:solidFill>
                            <a:srgbClr val="002060"/>
                          </a:solidFill>
                          <a:effectLst/>
                          <a:latin typeface="Calibri" charset="0"/>
                          <a:ea typeface="MS PGothic" charset="-128"/>
                        </a:rPr>
                        <a:t>Pubblicità/sponsorizzazioni;   Altri ricavi</a:t>
                      </a:r>
                    </a:p>
                    <a:p>
                      <a:pPr marL="442913" marR="0" lvl="0" indent="0" algn="l" defTabSz="496888" rtl="0" eaLnBrk="1" fontAlgn="base" latinLnBrk="0" hangingPunct="1">
                        <a:lnSpc>
                          <a:spcPct val="100000"/>
                        </a:lnSpc>
                        <a:spcBef>
                          <a:spcPct val="0"/>
                        </a:spcBef>
                        <a:spcAft>
                          <a:spcPct val="0"/>
                        </a:spcAft>
                        <a:buClrTx/>
                        <a:buSzTx/>
                        <a:buFontTx/>
                        <a:buNone/>
                        <a:tabLst/>
                      </a:pPr>
                      <a:endParaRPr kumimoji="0" lang="it-IT" altLang="it-IT" sz="2000" b="0" i="0" u="none" strike="noStrike" cap="none" normalizeH="0" baseline="0" dirty="0">
                        <a:ln>
                          <a:noFill/>
                        </a:ln>
                        <a:solidFill>
                          <a:srgbClr val="002060"/>
                        </a:solidFill>
                        <a:effectLst/>
                        <a:latin typeface="Calibri" charset="0"/>
                        <a:ea typeface="MS PGothic" charset="-128"/>
                      </a:endParaRPr>
                    </a:p>
                  </a:txBody>
                  <a:tcPr marT="45708" marB="45708"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r>
              <a:tr h="457200">
                <a:tc>
                  <a:txBody>
                    <a:bodyPr/>
                    <a:lstStyle>
                      <a:lvl1pPr marL="442913">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42913" marR="0" lvl="0" indent="0" algn="l" defTabSz="496888"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2060"/>
                          </a:solidFill>
                          <a:effectLst/>
                          <a:latin typeface="Calibri" charset="0"/>
                          <a:ea typeface="MS PGothic" charset="-128"/>
                        </a:rPr>
                        <a:t>Oneri attività istituzionale (non commerciale)</a:t>
                      </a:r>
                    </a:p>
                  </a:txBody>
                  <a:tcPr marT="45708" marB="45708"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0" marR="0" lvl="0" indent="0" algn="l" defTabSz="496888" rtl="0" eaLnBrk="1" fontAlgn="base" latinLnBrk="0" hangingPunct="1">
                        <a:lnSpc>
                          <a:spcPct val="100000"/>
                        </a:lnSpc>
                        <a:spcBef>
                          <a:spcPct val="0"/>
                        </a:spcBef>
                        <a:spcAft>
                          <a:spcPct val="0"/>
                        </a:spcAft>
                        <a:buClrTx/>
                        <a:buSzTx/>
                        <a:buFontTx/>
                        <a:buNone/>
                        <a:tabLst/>
                      </a:pPr>
                      <a:endParaRPr kumimoji="0" lang="it-IT" altLang="it-IT" sz="2000" b="0" i="0" u="none" strike="noStrike" cap="none" normalizeH="0" baseline="0" dirty="0">
                        <a:ln>
                          <a:noFill/>
                        </a:ln>
                        <a:solidFill>
                          <a:srgbClr val="002060"/>
                        </a:solidFill>
                        <a:effectLst/>
                        <a:latin typeface="Calibri" charset="0"/>
                        <a:ea typeface="MS PGothic" charset="-128"/>
                      </a:endParaRPr>
                    </a:p>
                  </a:txBody>
                  <a:tcPr marT="45708" marB="45708"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0D8E8"/>
                    </a:solidFill>
                  </a:tcPr>
                </a:tc>
              </a:tr>
              <a:tr h="396875">
                <a:tc>
                  <a:txBody>
                    <a:bodyPr/>
                    <a:lstStyle>
                      <a:lvl1pPr marL="442913">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42913" marR="0" lvl="0" indent="0" algn="l" defTabSz="496888"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2060"/>
                          </a:solidFill>
                          <a:effectLst/>
                          <a:latin typeface="Calibri" charset="0"/>
                          <a:ea typeface="MS PGothic" charset="-128"/>
                        </a:rPr>
                        <a:t>Oneri attività commerciale</a:t>
                      </a:r>
                    </a:p>
                  </a:txBody>
                  <a:tcPr marT="45708" marB="45708"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0" marR="0" lvl="0" indent="0" algn="l" defTabSz="496888" rtl="0" eaLnBrk="1" fontAlgn="base" latinLnBrk="0" hangingPunct="1">
                        <a:lnSpc>
                          <a:spcPct val="100000"/>
                        </a:lnSpc>
                        <a:spcBef>
                          <a:spcPct val="0"/>
                        </a:spcBef>
                        <a:spcAft>
                          <a:spcPct val="0"/>
                        </a:spcAft>
                        <a:buClrTx/>
                        <a:buSzTx/>
                        <a:buFontTx/>
                        <a:buNone/>
                        <a:tabLst/>
                      </a:pPr>
                      <a:endParaRPr kumimoji="0" lang="it-IT" altLang="it-IT" sz="2000" b="0" i="0" u="none" strike="noStrike" cap="none" normalizeH="0" baseline="0" dirty="0">
                        <a:ln>
                          <a:noFill/>
                        </a:ln>
                        <a:solidFill>
                          <a:srgbClr val="002060"/>
                        </a:solidFill>
                        <a:effectLst/>
                        <a:latin typeface="Calibri" charset="0"/>
                        <a:ea typeface="MS PGothic" charset="-128"/>
                      </a:endParaRPr>
                    </a:p>
                  </a:txBody>
                  <a:tcPr marT="45708" marB="45708"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r>
            </a:tbl>
          </a:graphicData>
        </a:graphic>
      </p:graphicFrame>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2693"/>
            <a:ext cx="1257300" cy="1038225"/>
          </a:xfrm>
          <a:prstGeom prst="rect">
            <a:avLst/>
          </a:prstGeom>
        </p:spPr>
      </p:pic>
    </p:spTree>
    <p:extLst>
      <p:ext uri="{BB962C8B-B14F-4D97-AF65-F5344CB8AC3E}">
        <p14:creationId xmlns:p14="http://schemas.microsoft.com/office/powerpoint/2010/main" val="29181915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74000">
              <a:schemeClr val="accent3">
                <a:lumMod val="27000"/>
                <a:lumOff val="73000"/>
              </a:schemeClr>
            </a:gs>
            <a:gs pos="83000">
              <a:schemeClr val="accent3">
                <a:lumMod val="32000"/>
                <a:lumOff val="68000"/>
              </a:schemeClr>
            </a:gs>
            <a:gs pos="100000">
              <a:schemeClr val="accent3">
                <a:lumMod val="27000"/>
                <a:lumOff val="73000"/>
              </a:schemeClr>
            </a:gs>
          </a:gsLst>
          <a:lin ang="2700000" scaled="1"/>
          <a:tileRect/>
        </a:gradFill>
        <a:effectLst/>
      </p:bgPr>
    </p:bg>
    <p:spTree>
      <p:nvGrpSpPr>
        <p:cNvPr id="1" name=""/>
        <p:cNvGrpSpPr/>
        <p:nvPr/>
      </p:nvGrpSpPr>
      <p:grpSpPr>
        <a:xfrm>
          <a:off x="0" y="0"/>
          <a:ext cx="0" cy="0"/>
          <a:chOff x="0" y="0"/>
          <a:chExt cx="0" cy="0"/>
        </a:xfrm>
      </p:grpSpPr>
      <p:sp>
        <p:nvSpPr>
          <p:cNvPr id="14" name="Rettangolo 13"/>
          <p:cNvSpPr/>
          <p:nvPr/>
        </p:nvSpPr>
        <p:spPr>
          <a:xfrm>
            <a:off x="270933" y="1210184"/>
            <a:ext cx="11616267" cy="707886"/>
          </a:xfrm>
          <a:prstGeom prst="rect">
            <a:avLst/>
          </a:prstGeom>
        </p:spPr>
        <p:txBody>
          <a:bodyPr wrap="square">
            <a:spAutoFit/>
          </a:bodyPr>
          <a:lstStyle/>
          <a:p>
            <a:pPr algn="ctr"/>
            <a:r>
              <a:rPr lang="it-IT" altLang="it-IT" sz="4000" b="1" dirty="0">
                <a:solidFill>
                  <a:srgbClr val="002060"/>
                </a:solidFill>
                <a:latin typeface="Calibri" charset="0"/>
              </a:rPr>
              <a:t>Caratteristiche</a:t>
            </a:r>
          </a:p>
        </p:txBody>
      </p:sp>
      <p:sp>
        <p:nvSpPr>
          <p:cNvPr id="4" name="Rettangolo 3"/>
          <p:cNvSpPr/>
          <p:nvPr/>
        </p:nvSpPr>
        <p:spPr>
          <a:xfrm>
            <a:off x="211666" y="2220899"/>
            <a:ext cx="11734800" cy="461665"/>
          </a:xfrm>
          <a:prstGeom prst="rect">
            <a:avLst/>
          </a:prstGeom>
        </p:spPr>
        <p:txBody>
          <a:bodyPr wrap="square">
            <a:spAutoFit/>
          </a:bodyPr>
          <a:lstStyle/>
          <a:p>
            <a:pPr algn="just"/>
            <a:r>
              <a:rPr lang="it-IT" altLang="it-IT" sz="2400" b="1" dirty="0">
                <a:solidFill>
                  <a:srgbClr val="002060"/>
                </a:solidFill>
                <a:latin typeface="Calibri" charset="0"/>
                <a:ea typeface="Lucida Sans Unicode" charset="0"/>
                <a:cs typeface="Lucida Sans Unicode" charset="0"/>
              </a:rPr>
              <a:t>Associati (=Persone </a:t>
            </a:r>
            <a:r>
              <a:rPr lang="it-IT" altLang="it-IT" sz="2400" b="1" dirty="0" smtClean="0">
                <a:solidFill>
                  <a:srgbClr val="002060"/>
                </a:solidFill>
                <a:latin typeface="Calibri" charset="0"/>
                <a:ea typeface="Lucida Sans Unicode" charset="0"/>
                <a:cs typeface="Lucida Sans Unicode" charset="0"/>
              </a:rPr>
              <a:t>fisiche) </a:t>
            </a:r>
            <a:r>
              <a:rPr lang="it-IT" altLang="it-IT" sz="2400" dirty="0" smtClean="0">
                <a:solidFill>
                  <a:srgbClr val="002060"/>
                </a:solidFill>
                <a:latin typeface="Calibri" charset="0"/>
                <a:ea typeface="Lucida Sans Unicode" charset="0"/>
                <a:cs typeface="Lucida Sans Unicode" charset="0"/>
              </a:rPr>
              <a:t>Per </a:t>
            </a:r>
            <a:r>
              <a:rPr lang="it-IT" altLang="it-IT" sz="2400" dirty="0">
                <a:solidFill>
                  <a:srgbClr val="002060"/>
                </a:solidFill>
                <a:latin typeface="Calibri" charset="0"/>
                <a:ea typeface="Lucida Sans Unicode" charset="0"/>
                <a:cs typeface="Lucida Sans Unicode" charset="0"/>
              </a:rPr>
              <a:t>ogni persona fisica è prevista la fornitura dei seguenti dati:</a:t>
            </a:r>
          </a:p>
        </p:txBody>
      </p:sp>
      <p:graphicFrame>
        <p:nvGraphicFramePr>
          <p:cNvPr id="7" name="Tabella 6"/>
          <p:cNvGraphicFramePr>
            <a:graphicFrameLocks noGrp="1"/>
          </p:cNvGraphicFramePr>
          <p:nvPr>
            <p:extLst>
              <p:ext uri="{D42A27DB-BD31-4B8C-83A1-F6EECF244321}">
                <p14:modId xmlns:p14="http://schemas.microsoft.com/office/powerpoint/2010/main" val="3954977666"/>
              </p:ext>
            </p:extLst>
          </p:nvPr>
        </p:nvGraphicFramePr>
        <p:xfrm>
          <a:off x="1271852" y="3058252"/>
          <a:ext cx="9642078" cy="3263007"/>
        </p:xfrm>
        <a:graphic>
          <a:graphicData uri="http://schemas.openxmlformats.org/drawingml/2006/table">
            <a:tbl>
              <a:tblPr/>
              <a:tblGrid>
                <a:gridCol w="4425311"/>
                <a:gridCol w="5216767"/>
              </a:tblGrid>
              <a:tr h="475926">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2000" b="1" i="0" u="none" strike="noStrike" cap="none" normalizeH="0" baseline="0" dirty="0">
                          <a:ln>
                            <a:noFill/>
                          </a:ln>
                          <a:solidFill>
                            <a:srgbClr val="002060"/>
                          </a:solidFill>
                          <a:effectLst/>
                          <a:latin typeface="Calibri" charset="0"/>
                          <a:ea typeface="MS PGothic" charset="-128"/>
                        </a:rPr>
                        <a:t>Identificativo unico</a:t>
                      </a:r>
                    </a:p>
                  </a:txBody>
                  <a:tcPr marL="113591" marR="113591"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2000" b="0" i="0" u="none" strike="noStrike" cap="none" normalizeH="0" baseline="0">
                          <a:ln>
                            <a:noFill/>
                          </a:ln>
                          <a:solidFill>
                            <a:srgbClr val="002060"/>
                          </a:solidFill>
                          <a:effectLst/>
                          <a:latin typeface="Calibri" charset="0"/>
                          <a:ea typeface="MS PGothic" charset="-128"/>
                        </a:rPr>
                        <a:t>CODICE FISCALE (16 caratteri)</a:t>
                      </a:r>
                    </a:p>
                  </a:txBody>
                  <a:tcPr marL="113591" marR="113591"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r>
              <a:tr h="696797">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2000" b="1" i="0" u="none" strike="noStrike" cap="none" normalizeH="0" baseline="0" dirty="0">
                          <a:ln>
                            <a:noFill/>
                          </a:ln>
                          <a:solidFill>
                            <a:srgbClr val="002060"/>
                          </a:solidFill>
                          <a:effectLst/>
                          <a:latin typeface="Calibri" charset="0"/>
                          <a:ea typeface="MS PGothic" charset="-128"/>
                        </a:rPr>
                        <a:t>Cognome </a:t>
                      </a:r>
                    </a:p>
                  </a:txBody>
                  <a:tcPr marL="113591" marR="113591"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0D8E8"/>
                    </a:solidFill>
                  </a:tcPr>
                </a:tc>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2000" b="0" i="0" u="none" strike="noStrike" cap="none" normalizeH="0" baseline="0" dirty="0">
                          <a:ln>
                            <a:noFill/>
                          </a:ln>
                          <a:solidFill>
                            <a:srgbClr val="002060"/>
                          </a:solidFill>
                          <a:effectLst/>
                          <a:latin typeface="Calibri" charset="0"/>
                          <a:ea typeface="MS PGothic" charset="-128"/>
                        </a:rPr>
                        <a:t>Sequenza di caratteri in  formato UTF-8 </a:t>
                      </a:r>
                    </a:p>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2000" b="0" i="0" u="none" strike="noStrike" cap="none" normalizeH="0" baseline="0" dirty="0">
                          <a:ln>
                            <a:noFill/>
                          </a:ln>
                          <a:solidFill>
                            <a:srgbClr val="002060"/>
                          </a:solidFill>
                          <a:effectLst/>
                          <a:latin typeface="Calibri" charset="0"/>
                          <a:ea typeface="MS PGothic" charset="-128"/>
                        </a:rPr>
                        <a:t>(massimo 255 caratteri)</a:t>
                      </a:r>
                    </a:p>
                  </a:txBody>
                  <a:tcPr marL="113591" marR="113591"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0D8E8"/>
                    </a:solidFill>
                  </a:tcPr>
                </a:tc>
              </a:tr>
              <a:tr h="696797">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2000" b="1" i="0" u="none" strike="noStrike" cap="none" normalizeH="0" baseline="0">
                          <a:ln>
                            <a:noFill/>
                          </a:ln>
                          <a:solidFill>
                            <a:srgbClr val="002060"/>
                          </a:solidFill>
                          <a:effectLst/>
                          <a:latin typeface="Calibri" charset="0"/>
                          <a:ea typeface="MS PGothic" charset="-128"/>
                        </a:rPr>
                        <a:t>Nome</a:t>
                      </a:r>
                    </a:p>
                  </a:txBody>
                  <a:tcPr marL="113591" marR="113591"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2000" b="0" i="0" u="none" strike="noStrike" cap="none" normalizeH="0" baseline="0" dirty="0">
                          <a:ln>
                            <a:noFill/>
                          </a:ln>
                          <a:solidFill>
                            <a:srgbClr val="002060"/>
                          </a:solidFill>
                          <a:effectLst/>
                          <a:latin typeface="Calibri" charset="0"/>
                          <a:ea typeface="MS PGothic" charset="-128"/>
                        </a:rPr>
                        <a:t>Sequenza di caratteri in  formato UTF-8 </a:t>
                      </a:r>
                    </a:p>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2000" b="0" i="0" u="none" strike="noStrike" cap="none" normalizeH="0" baseline="0" dirty="0">
                          <a:ln>
                            <a:noFill/>
                          </a:ln>
                          <a:solidFill>
                            <a:srgbClr val="002060"/>
                          </a:solidFill>
                          <a:effectLst/>
                          <a:latin typeface="Calibri" charset="0"/>
                          <a:ea typeface="MS PGothic" charset="-128"/>
                        </a:rPr>
                        <a:t>(massimo 255 caratteri)</a:t>
                      </a:r>
                    </a:p>
                  </a:txBody>
                  <a:tcPr marL="113591" marR="113591"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r>
              <a:tr h="348345">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2000" b="1" i="0" u="none" strike="noStrike" cap="none" normalizeH="0" baseline="0">
                          <a:ln>
                            <a:noFill/>
                          </a:ln>
                          <a:solidFill>
                            <a:srgbClr val="002060"/>
                          </a:solidFill>
                          <a:effectLst/>
                          <a:latin typeface="Calibri" charset="0"/>
                          <a:ea typeface="MS PGothic" charset="-128"/>
                        </a:rPr>
                        <a:t>Dati Anagrafici</a:t>
                      </a:r>
                    </a:p>
                  </a:txBody>
                  <a:tcPr marL="113602" marR="113602"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0D8E8"/>
                    </a:solidFill>
                  </a:tcPr>
                </a:tc>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2000" b="0" i="0" u="none" strike="noStrike" cap="none" normalizeH="0" baseline="0" dirty="0">
                          <a:ln>
                            <a:noFill/>
                          </a:ln>
                          <a:solidFill>
                            <a:srgbClr val="002060"/>
                          </a:solidFill>
                          <a:effectLst/>
                          <a:latin typeface="Calibri" charset="0"/>
                          <a:ea typeface="MS PGothic" charset="-128"/>
                        </a:rPr>
                        <a:t>Luogo e data di nascita, residenza</a:t>
                      </a:r>
                    </a:p>
                  </a:txBody>
                  <a:tcPr marL="113602" marR="113602"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0D8E8"/>
                    </a:solidFill>
                  </a:tcPr>
                </a:tc>
              </a:tr>
              <a:tr h="696797">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2000" b="1" i="0" u="none" strike="noStrike" cap="none" normalizeH="0" baseline="0">
                          <a:ln>
                            <a:noFill/>
                          </a:ln>
                          <a:solidFill>
                            <a:srgbClr val="002060"/>
                          </a:solidFill>
                          <a:effectLst/>
                          <a:latin typeface="Calibri" charset="0"/>
                          <a:ea typeface="MS PGothic" charset="-128"/>
                        </a:rPr>
                        <a:t>Qualifica Sportiva</a:t>
                      </a:r>
                    </a:p>
                  </a:txBody>
                  <a:tcPr marL="113602" marR="113602"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2000" b="0" i="0" u="none" strike="noStrike" cap="none" normalizeH="0" baseline="0" dirty="0">
                          <a:ln>
                            <a:noFill/>
                          </a:ln>
                          <a:solidFill>
                            <a:srgbClr val="002060"/>
                          </a:solidFill>
                          <a:effectLst/>
                          <a:latin typeface="Calibri" charset="0"/>
                          <a:ea typeface="MS PGothic" charset="-128"/>
                        </a:rPr>
                        <a:t>Attribuita dall’Organismo affiliante</a:t>
                      </a:r>
                    </a:p>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2000" b="0" i="0" u="none" strike="noStrike" cap="none" normalizeH="0" baseline="0" dirty="0">
                          <a:ln>
                            <a:noFill/>
                          </a:ln>
                          <a:solidFill>
                            <a:srgbClr val="002060"/>
                          </a:solidFill>
                          <a:effectLst/>
                          <a:latin typeface="Calibri" charset="0"/>
                          <a:ea typeface="MS PGothic" charset="-128"/>
                        </a:rPr>
                        <a:t>(atleta, tecnico, etc.)</a:t>
                      </a:r>
                    </a:p>
                  </a:txBody>
                  <a:tcPr marL="113602" marR="113602"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9EDF4"/>
                    </a:solidFill>
                  </a:tcPr>
                </a:tc>
              </a:tr>
              <a:tr h="348345">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2000" b="1" i="0" u="none" strike="noStrike" cap="none" normalizeH="0" baseline="0">
                          <a:ln>
                            <a:noFill/>
                          </a:ln>
                          <a:solidFill>
                            <a:srgbClr val="002060"/>
                          </a:solidFill>
                          <a:effectLst/>
                          <a:latin typeface="Calibri" charset="0"/>
                          <a:ea typeface="MS PGothic" charset="-128"/>
                        </a:rPr>
                        <a:t>Qualifica Sociale</a:t>
                      </a:r>
                    </a:p>
                  </a:txBody>
                  <a:tcPr marL="113602" marR="113602"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0D8E8"/>
                    </a:solidFill>
                  </a:tcPr>
                </a:tc>
                <a:tc>
                  <a:txBody>
                    <a:bodyPr/>
                    <a:lstStyle>
                      <a:lvl1pPr marL="457200">
                        <a:spcBef>
                          <a:spcPct val="20000"/>
                        </a:spcBef>
                        <a:defRPr sz="1500">
                          <a:solidFill>
                            <a:srgbClr val="7F7F7F"/>
                          </a:solidFill>
                          <a:latin typeface="Arial" charset="0"/>
                          <a:ea typeface="MS PGothic" charset="-128"/>
                          <a:cs typeface="Arial" charset="0"/>
                        </a:defRPr>
                      </a:lvl1pPr>
                      <a:lvl2pPr marL="742950" indent="-285750">
                        <a:spcBef>
                          <a:spcPct val="20000"/>
                        </a:spcBef>
                        <a:buFont typeface="Arial" charset="0"/>
                        <a:defRPr sz="1500">
                          <a:solidFill>
                            <a:srgbClr val="7F7F7F"/>
                          </a:solidFill>
                          <a:latin typeface="Arial" charset="0"/>
                          <a:ea typeface="Arial" charset="0"/>
                          <a:cs typeface="Arial" charset="0"/>
                        </a:defRPr>
                      </a:lvl2pPr>
                      <a:lvl3pPr marL="1143000" indent="-228600">
                        <a:spcBef>
                          <a:spcPct val="20000"/>
                        </a:spcBef>
                        <a:buFont typeface="Arial" charset="0"/>
                        <a:defRPr sz="1500">
                          <a:solidFill>
                            <a:srgbClr val="BFBFBF"/>
                          </a:solidFill>
                          <a:latin typeface="Arial" charset="0"/>
                          <a:ea typeface="Arial" charset="0"/>
                          <a:cs typeface="Arial" charset="0"/>
                        </a:defRPr>
                      </a:lvl3pPr>
                      <a:lvl4pPr marL="1600200" indent="-228600">
                        <a:spcBef>
                          <a:spcPct val="20000"/>
                        </a:spcBef>
                        <a:buFont typeface="Arial" charset="0"/>
                        <a:defRPr sz="1500">
                          <a:solidFill>
                            <a:srgbClr val="BFBFBF"/>
                          </a:solidFill>
                          <a:latin typeface="Arial" charset="0"/>
                          <a:ea typeface="Arial" charset="0"/>
                          <a:cs typeface="Arial" charset="0"/>
                        </a:defRPr>
                      </a:lvl4pPr>
                      <a:lvl5pPr marL="2057400" indent="-228600">
                        <a:spcBef>
                          <a:spcPct val="20000"/>
                        </a:spcBef>
                        <a:buFont typeface="Arial" charset="0"/>
                        <a:defRPr sz="1500">
                          <a:solidFill>
                            <a:srgbClr val="BFBFBF"/>
                          </a:solidFill>
                          <a:latin typeface="Arial" charset="0"/>
                          <a:ea typeface="Arial" charset="0"/>
                          <a:cs typeface="Arial" charset="0"/>
                        </a:defRPr>
                      </a:lvl5pPr>
                      <a:lvl6pPr marL="25146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6pPr>
                      <a:lvl7pPr marL="29718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7pPr>
                      <a:lvl8pPr marL="34290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8pPr>
                      <a:lvl9pPr marL="3886200" indent="-228600" defTabSz="496888" eaLnBrk="0" fontAlgn="base" hangingPunct="0">
                        <a:spcBef>
                          <a:spcPct val="20000"/>
                        </a:spcBef>
                        <a:spcAft>
                          <a:spcPct val="0"/>
                        </a:spcAft>
                        <a:buFont typeface="Arial" charset="0"/>
                        <a:defRPr sz="1500">
                          <a:solidFill>
                            <a:srgbClr val="BFBFBF"/>
                          </a:solidFill>
                          <a:latin typeface="Arial" charset="0"/>
                          <a:ea typeface="Arial" charset="0"/>
                          <a:cs typeface="Arial" charset="0"/>
                        </a:defRPr>
                      </a:lvl9pPr>
                    </a:lstStyle>
                    <a:p>
                      <a:pPr marL="457200" marR="0" lvl="0" indent="0" algn="l" defTabSz="496888" rtl="0" eaLnBrk="1" fontAlgn="base" latinLnBrk="0" hangingPunct="1">
                        <a:lnSpc>
                          <a:spcPct val="115000"/>
                        </a:lnSpc>
                        <a:spcBef>
                          <a:spcPct val="0"/>
                        </a:spcBef>
                        <a:spcAft>
                          <a:spcPct val="0"/>
                        </a:spcAft>
                        <a:buClrTx/>
                        <a:buSzTx/>
                        <a:buFontTx/>
                        <a:buNone/>
                        <a:tabLst/>
                      </a:pPr>
                      <a:r>
                        <a:rPr kumimoji="0" lang="it-IT" altLang="it-IT" sz="2000" b="0" i="0" u="none" strike="noStrike" cap="none" normalizeH="0" baseline="0" dirty="0">
                          <a:ln>
                            <a:noFill/>
                          </a:ln>
                          <a:solidFill>
                            <a:srgbClr val="002060"/>
                          </a:solidFill>
                          <a:effectLst/>
                          <a:latin typeface="Calibri" charset="0"/>
                          <a:ea typeface="MS PGothic" charset="-128"/>
                        </a:rPr>
                        <a:t>Socio semplice, socio fondatore, etc.</a:t>
                      </a:r>
                    </a:p>
                  </a:txBody>
                  <a:tcPr marL="113602" marR="113602" marT="0" marB="0"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0D8E8"/>
                    </a:solidFill>
                  </a:tcPr>
                </a:tc>
              </a:tr>
            </a:tbl>
          </a:graphicData>
        </a:graphic>
      </p:graphicFrame>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1959"/>
            <a:ext cx="1257300" cy="1038225"/>
          </a:xfrm>
          <a:prstGeom prst="rect">
            <a:avLst/>
          </a:prstGeom>
        </p:spPr>
      </p:pic>
    </p:spTree>
    <p:extLst>
      <p:ext uri="{BB962C8B-B14F-4D97-AF65-F5344CB8AC3E}">
        <p14:creationId xmlns:p14="http://schemas.microsoft.com/office/powerpoint/2010/main" val="76252526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74000">
              <a:schemeClr val="accent3">
                <a:lumMod val="27000"/>
                <a:lumOff val="73000"/>
              </a:schemeClr>
            </a:gs>
            <a:gs pos="83000">
              <a:schemeClr val="accent3">
                <a:lumMod val="32000"/>
                <a:lumOff val="68000"/>
              </a:schemeClr>
            </a:gs>
            <a:gs pos="100000">
              <a:schemeClr val="accent3">
                <a:lumMod val="27000"/>
                <a:lumOff val="73000"/>
              </a:schemeClr>
            </a:gs>
          </a:gsLst>
          <a:lin ang="2700000" scaled="1"/>
          <a:tileRect/>
        </a:gradFill>
        <a:effectLst/>
      </p:bgPr>
    </p:bg>
    <p:spTree>
      <p:nvGrpSpPr>
        <p:cNvPr id="1" name=""/>
        <p:cNvGrpSpPr/>
        <p:nvPr/>
      </p:nvGrpSpPr>
      <p:grpSpPr>
        <a:xfrm>
          <a:off x="0" y="0"/>
          <a:ext cx="0" cy="0"/>
          <a:chOff x="0" y="0"/>
          <a:chExt cx="0" cy="0"/>
        </a:xfrm>
      </p:grpSpPr>
      <p:sp>
        <p:nvSpPr>
          <p:cNvPr id="14" name="Rettangolo 13"/>
          <p:cNvSpPr/>
          <p:nvPr/>
        </p:nvSpPr>
        <p:spPr>
          <a:xfrm>
            <a:off x="270933" y="1210184"/>
            <a:ext cx="11616267" cy="707886"/>
          </a:xfrm>
          <a:prstGeom prst="rect">
            <a:avLst/>
          </a:prstGeom>
        </p:spPr>
        <p:txBody>
          <a:bodyPr wrap="square">
            <a:spAutoFit/>
          </a:bodyPr>
          <a:lstStyle/>
          <a:p>
            <a:pPr algn="ctr"/>
            <a:r>
              <a:rPr lang="it-IT" altLang="it-IT" sz="4000" b="1" dirty="0">
                <a:solidFill>
                  <a:srgbClr val="002060"/>
                </a:solidFill>
                <a:latin typeface="Calibri" charset="0"/>
              </a:rPr>
              <a:t>Il Nuovo registro</a:t>
            </a:r>
          </a:p>
        </p:txBody>
      </p:sp>
      <p:sp>
        <p:nvSpPr>
          <p:cNvPr id="4" name="Rettangolo 3"/>
          <p:cNvSpPr/>
          <p:nvPr/>
        </p:nvSpPr>
        <p:spPr>
          <a:xfrm>
            <a:off x="211666" y="2984870"/>
            <a:ext cx="11734800" cy="1569660"/>
          </a:xfrm>
          <a:prstGeom prst="rect">
            <a:avLst/>
          </a:prstGeom>
        </p:spPr>
        <p:txBody>
          <a:bodyPr wrap="square">
            <a:spAutoFit/>
          </a:bodyPr>
          <a:lstStyle/>
          <a:p>
            <a:pPr algn="just"/>
            <a:r>
              <a:rPr lang="it-IT" altLang="it-IT" sz="2400" dirty="0">
                <a:solidFill>
                  <a:srgbClr val="002060"/>
                </a:solidFill>
                <a:latin typeface="Calibri" charset="0"/>
                <a:ea typeface="Lucida Sans Unicode" charset="0"/>
                <a:cs typeface="Lucida Sans Unicode" charset="0"/>
              </a:rPr>
              <a:t>Per default, ogni Organismo sportivo (FSN, DSA, EPS) possiede un solo Settore sportivo detto “Settore unico” e tutte le discipline sportive praticate appartengono a questo settore</a:t>
            </a:r>
            <a:r>
              <a:rPr lang="it-IT" altLang="it-IT" sz="2400" dirty="0" smtClean="0">
                <a:solidFill>
                  <a:srgbClr val="002060"/>
                </a:solidFill>
                <a:latin typeface="Calibri" charset="0"/>
                <a:ea typeface="Lucida Sans Unicode" charset="0"/>
                <a:cs typeface="Lucida Sans Unicode" charset="0"/>
              </a:rPr>
              <a:t>.</a:t>
            </a:r>
          </a:p>
          <a:p>
            <a:pPr algn="just"/>
            <a:endParaRPr lang="it-IT" altLang="it-IT" sz="2400" dirty="0">
              <a:solidFill>
                <a:srgbClr val="002060"/>
              </a:solidFill>
              <a:latin typeface="Calibri" charset="0"/>
              <a:ea typeface="Lucida Sans Unicode" charset="0"/>
              <a:cs typeface="Lucida Sans Unicode" charset="0"/>
            </a:endParaRPr>
          </a:p>
          <a:p>
            <a:pPr algn="ctr"/>
            <a:r>
              <a:rPr lang="it-IT" altLang="it-IT" sz="2400" dirty="0">
                <a:solidFill>
                  <a:srgbClr val="002060"/>
                </a:solidFill>
                <a:latin typeface="Calibri" charset="0"/>
                <a:ea typeface="Lucida Sans Unicode" charset="0"/>
                <a:cs typeface="Lucida Sans Unicode" charset="0"/>
              </a:rPr>
              <a:t>Ciascun Organismo Sportivo deve definire e fornire informazioni in relazione </a:t>
            </a:r>
            <a:r>
              <a:rPr lang="it-IT" altLang="it-IT" sz="2400" dirty="0" smtClean="0">
                <a:solidFill>
                  <a:srgbClr val="002060"/>
                </a:solidFill>
                <a:latin typeface="Calibri" charset="0"/>
                <a:ea typeface="Lucida Sans Unicode" charset="0"/>
                <a:cs typeface="Lucida Sans Unicode" charset="0"/>
              </a:rPr>
              <a:t>a</a:t>
            </a:r>
            <a:r>
              <a:rPr lang="mr-IN" altLang="it-IT" sz="2400" dirty="0" smtClean="0">
                <a:solidFill>
                  <a:srgbClr val="002060"/>
                </a:solidFill>
                <a:latin typeface="Calibri" charset="0"/>
                <a:ea typeface="Lucida Sans Unicode" charset="0"/>
                <a:cs typeface="Lucida Sans Unicode" charset="0"/>
              </a:rPr>
              <a:t>…</a:t>
            </a:r>
            <a:endParaRPr lang="it-IT" altLang="it-IT" sz="2400" dirty="0">
              <a:solidFill>
                <a:srgbClr val="002060"/>
              </a:solidFill>
              <a:latin typeface="Calibri" charset="0"/>
              <a:ea typeface="Lucida Sans Unicode" charset="0"/>
              <a:cs typeface="Lucida Sans Unicode" charset="0"/>
            </a:endParaRPr>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062" y="171959"/>
            <a:ext cx="1257300" cy="1038225"/>
          </a:xfrm>
          <a:prstGeom prst="rect">
            <a:avLst/>
          </a:prstGeom>
        </p:spPr>
      </p:pic>
    </p:spTree>
    <p:extLst>
      <p:ext uri="{BB962C8B-B14F-4D97-AF65-F5344CB8AC3E}">
        <p14:creationId xmlns:p14="http://schemas.microsoft.com/office/powerpoint/2010/main" val="120975787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74000">
              <a:schemeClr val="accent3">
                <a:lumMod val="27000"/>
                <a:lumOff val="73000"/>
              </a:schemeClr>
            </a:gs>
            <a:gs pos="83000">
              <a:schemeClr val="accent3">
                <a:lumMod val="32000"/>
                <a:lumOff val="68000"/>
              </a:schemeClr>
            </a:gs>
            <a:gs pos="100000">
              <a:schemeClr val="accent3">
                <a:lumMod val="27000"/>
                <a:lumOff val="73000"/>
              </a:schemeClr>
            </a:gs>
          </a:gsLst>
          <a:lin ang="2700000" scaled="1"/>
          <a:tileRect/>
        </a:gradFill>
        <a:effectLst/>
      </p:bgPr>
    </p:bg>
    <p:spTree>
      <p:nvGrpSpPr>
        <p:cNvPr id="1" name=""/>
        <p:cNvGrpSpPr/>
        <p:nvPr/>
      </p:nvGrpSpPr>
      <p:grpSpPr>
        <a:xfrm>
          <a:off x="0" y="0"/>
          <a:ext cx="0" cy="0"/>
          <a:chOff x="0" y="0"/>
          <a:chExt cx="0" cy="0"/>
        </a:xfrm>
      </p:grpSpPr>
      <p:sp>
        <p:nvSpPr>
          <p:cNvPr id="14" name="Rettangolo 13"/>
          <p:cNvSpPr/>
          <p:nvPr/>
        </p:nvSpPr>
        <p:spPr>
          <a:xfrm>
            <a:off x="270933" y="1074719"/>
            <a:ext cx="11616267" cy="707886"/>
          </a:xfrm>
          <a:prstGeom prst="rect">
            <a:avLst/>
          </a:prstGeom>
        </p:spPr>
        <p:txBody>
          <a:bodyPr wrap="square">
            <a:spAutoFit/>
          </a:bodyPr>
          <a:lstStyle/>
          <a:p>
            <a:pPr algn="ctr"/>
            <a:r>
              <a:rPr lang="it-IT" altLang="it-IT" sz="4000" b="1" dirty="0">
                <a:solidFill>
                  <a:srgbClr val="002060"/>
                </a:solidFill>
                <a:latin typeface="Calibri" charset="0"/>
              </a:rPr>
              <a:t>Il Nuovo registro</a:t>
            </a:r>
          </a:p>
        </p:txBody>
      </p:sp>
      <p:sp>
        <p:nvSpPr>
          <p:cNvPr id="4" name="Rettangolo 3"/>
          <p:cNvSpPr/>
          <p:nvPr/>
        </p:nvSpPr>
        <p:spPr>
          <a:xfrm>
            <a:off x="211666" y="1647140"/>
            <a:ext cx="11734800" cy="4893647"/>
          </a:xfrm>
          <a:prstGeom prst="rect">
            <a:avLst/>
          </a:prstGeom>
        </p:spPr>
        <p:txBody>
          <a:bodyPr wrap="square">
            <a:spAutoFit/>
          </a:bodyPr>
          <a:lstStyle/>
          <a:p>
            <a:pPr marL="342900" indent="-342900" algn="just">
              <a:buFont typeface="Arial" charset="0"/>
              <a:buChar char="•"/>
            </a:pPr>
            <a:r>
              <a:rPr lang="it-IT" altLang="it-IT" sz="2400" dirty="0" smtClean="0">
                <a:solidFill>
                  <a:srgbClr val="002060"/>
                </a:solidFill>
                <a:latin typeface="Calibri" charset="0"/>
                <a:ea typeface="Lucida Sans Unicode" charset="0"/>
                <a:cs typeface="Lucida Sans Unicode" charset="0"/>
              </a:rPr>
              <a:t>stagione sportiva, arco temporale non superiore ai 12 (dodici) mesi, nel corso del quale si realizza l’attività sportiva/didattica/formativa per lo sport di riferimento dell’Ente giuridico (ASD/SSD). Coincide di norma con la durata dell’affiliazione dell’Ente giuridico. Più  settori sportivi dello stesso Organismo sportivo possono avere la stessa stagione sportiva che in ogni caso deve essere espressamente specificata </a:t>
            </a:r>
          </a:p>
          <a:p>
            <a:pPr marL="342900" indent="-342900" algn="just">
              <a:buFont typeface="Arial" charset="0"/>
              <a:buChar char="•"/>
            </a:pPr>
            <a:r>
              <a:rPr lang="it-IT" altLang="it-IT" sz="2400" dirty="0" smtClean="0">
                <a:solidFill>
                  <a:srgbClr val="002060"/>
                </a:solidFill>
                <a:latin typeface="Calibri" charset="0"/>
                <a:ea typeface="Lucida Sans Unicode" charset="0"/>
                <a:cs typeface="Lucida Sans Unicode" charset="0"/>
              </a:rPr>
              <a:t>discipline sportive praticate, l’insieme delle discipline deve essere legato ad un determinato settore sportivo. La stessa disciplina sportiva non deve essere legata a due settori sportivi all’interno dello stesso Organismo sportivo. L’elenco iniziale delle discipline sportive è quello della tabella allegata e le modifiche sono deliberate dalla Giunta Nazionale.</a:t>
            </a:r>
          </a:p>
          <a:p>
            <a:pPr marL="342900" indent="-342900" algn="just">
              <a:buFont typeface="Arial" charset="0"/>
              <a:buChar char="•"/>
            </a:pPr>
            <a:r>
              <a:rPr lang="it-IT" altLang="it-IT" sz="2400" dirty="0" smtClean="0">
                <a:solidFill>
                  <a:srgbClr val="002060"/>
                </a:solidFill>
                <a:latin typeface="Calibri" charset="0"/>
                <a:ea typeface="Lucida Sans Unicode" charset="0"/>
                <a:cs typeface="Lucida Sans Unicode" charset="0"/>
              </a:rPr>
              <a:t>provincia </a:t>
            </a:r>
            <a:r>
              <a:rPr lang="it-IT" altLang="it-IT" sz="2400" dirty="0">
                <a:solidFill>
                  <a:srgbClr val="002060"/>
                </a:solidFill>
                <a:latin typeface="Calibri" charset="0"/>
                <a:ea typeface="Lucida Sans Unicode" charset="0"/>
                <a:cs typeface="Lucida Sans Unicode" charset="0"/>
              </a:rPr>
              <a:t>prevalente, indica la provincia geografica all’interno della quale l’Ente giuridico (ASD/SSD) effettua principalmen</a:t>
            </a:r>
            <a:r>
              <a:rPr lang="it-IT" altLang="it-IT" sz="2400" dirty="0">
                <a:latin typeface="Calibri" charset="0"/>
                <a:ea typeface="Lucida Sans Unicode" charset="0"/>
                <a:cs typeface="Lucida Sans Unicode" charset="0"/>
              </a:rPr>
              <a:t>te la propria attività sociale. Di norma, coincide con la provincia della sede legale. </a:t>
            </a:r>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666" y="36494"/>
            <a:ext cx="1257300" cy="1038225"/>
          </a:xfrm>
          <a:prstGeom prst="rect">
            <a:avLst/>
          </a:prstGeom>
        </p:spPr>
      </p:pic>
    </p:spTree>
    <p:extLst>
      <p:ext uri="{BB962C8B-B14F-4D97-AF65-F5344CB8AC3E}">
        <p14:creationId xmlns:p14="http://schemas.microsoft.com/office/powerpoint/2010/main" val="170004212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74000">
              <a:schemeClr val="accent3">
                <a:lumMod val="27000"/>
                <a:lumOff val="73000"/>
              </a:schemeClr>
            </a:gs>
            <a:gs pos="83000">
              <a:schemeClr val="accent3">
                <a:lumMod val="32000"/>
                <a:lumOff val="68000"/>
              </a:schemeClr>
            </a:gs>
            <a:gs pos="100000">
              <a:schemeClr val="accent3">
                <a:lumMod val="27000"/>
                <a:lumOff val="73000"/>
              </a:schemeClr>
            </a:gs>
          </a:gsLst>
          <a:lin ang="2700000" scaled="1"/>
          <a:tileRect/>
        </a:gradFill>
        <a:effectLst/>
      </p:bgPr>
    </p:bg>
    <p:spTree>
      <p:nvGrpSpPr>
        <p:cNvPr id="1" name=""/>
        <p:cNvGrpSpPr/>
        <p:nvPr/>
      </p:nvGrpSpPr>
      <p:grpSpPr>
        <a:xfrm>
          <a:off x="0" y="0"/>
          <a:ext cx="0" cy="0"/>
          <a:chOff x="0" y="0"/>
          <a:chExt cx="0" cy="0"/>
        </a:xfrm>
      </p:grpSpPr>
      <p:sp>
        <p:nvSpPr>
          <p:cNvPr id="14" name="Rettangolo 13"/>
          <p:cNvSpPr/>
          <p:nvPr/>
        </p:nvSpPr>
        <p:spPr>
          <a:xfrm>
            <a:off x="270933" y="1105006"/>
            <a:ext cx="11616267" cy="707886"/>
          </a:xfrm>
          <a:prstGeom prst="rect">
            <a:avLst/>
          </a:prstGeom>
        </p:spPr>
        <p:txBody>
          <a:bodyPr wrap="square">
            <a:spAutoFit/>
          </a:bodyPr>
          <a:lstStyle/>
          <a:p>
            <a:pPr algn="ctr"/>
            <a:r>
              <a:rPr lang="it-IT" altLang="it-IT" sz="4000" b="1" dirty="0">
                <a:solidFill>
                  <a:srgbClr val="002060"/>
                </a:solidFill>
                <a:latin typeface="Calibri" charset="0"/>
              </a:rPr>
              <a:t>Caratteristiche</a:t>
            </a:r>
          </a:p>
        </p:txBody>
      </p:sp>
      <p:sp>
        <p:nvSpPr>
          <p:cNvPr id="4" name="Rettangolo 3"/>
          <p:cNvSpPr/>
          <p:nvPr/>
        </p:nvSpPr>
        <p:spPr>
          <a:xfrm>
            <a:off x="211666" y="1707608"/>
            <a:ext cx="11734800" cy="4893647"/>
          </a:xfrm>
          <a:prstGeom prst="rect">
            <a:avLst/>
          </a:prstGeom>
        </p:spPr>
        <p:txBody>
          <a:bodyPr wrap="square">
            <a:spAutoFit/>
          </a:bodyPr>
          <a:lstStyle/>
          <a:p>
            <a:pPr algn="just"/>
            <a:r>
              <a:rPr lang="it-IT" altLang="it-IT" sz="2400" b="1" dirty="0" smtClean="0">
                <a:solidFill>
                  <a:srgbClr val="002060"/>
                </a:solidFill>
                <a:latin typeface="Calibri" charset="0"/>
                <a:ea typeface="Lucida Sans Unicode" charset="0"/>
                <a:cs typeface="Lucida Sans Unicode" charset="0"/>
              </a:rPr>
              <a:t>affiliazione</a:t>
            </a:r>
            <a:r>
              <a:rPr lang="it-IT" altLang="it-IT" sz="2400" dirty="0" smtClean="0">
                <a:solidFill>
                  <a:srgbClr val="002060"/>
                </a:solidFill>
                <a:latin typeface="Calibri" charset="0"/>
                <a:ea typeface="Lucida Sans Unicode" charset="0"/>
                <a:cs typeface="Lucida Sans Unicode" charset="0"/>
              </a:rPr>
              <a:t> </a:t>
            </a:r>
            <a:r>
              <a:rPr lang="it-IT" altLang="it-IT" sz="2400" dirty="0">
                <a:solidFill>
                  <a:srgbClr val="002060"/>
                </a:solidFill>
                <a:latin typeface="Calibri" charset="0"/>
                <a:ea typeface="Lucida Sans Unicode" charset="0"/>
                <a:cs typeface="Lucida Sans Unicode" charset="0"/>
              </a:rPr>
              <a:t>è il rapporto che lega la ASD/SSD alla FSN, la DSA, l’EPS cui è associato. L’affiliazione deve essere espressamente rinnovata dal legale rappresentante dell’ente giuridico ogni anno. La durata dell’affiliazione, non superiore a 12 mesi, per ciascun ente giuridico, coincide di norma con la durata della stagione sportiva, stabilita da ciascun organismo sportivo in funzione dello sport praticato.  Ogni Ente giuridico (ASD/SSD) può sottoscrivere uno o più rapporti di affiliazione con distinti organismi di affiliazione. L’affiliazione è caratterizzata, pertanto, da 6 attributi obbligatori:</a:t>
            </a:r>
          </a:p>
          <a:p>
            <a:pPr marL="800100" lvl="1" indent="-342900" algn="just">
              <a:buFont typeface="Arial" charset="0"/>
              <a:buChar char="•"/>
            </a:pPr>
            <a:r>
              <a:rPr lang="it-IT" altLang="it-IT" sz="2400" dirty="0">
                <a:solidFill>
                  <a:srgbClr val="002060"/>
                </a:solidFill>
                <a:latin typeface="Calibri" charset="0"/>
                <a:ea typeface="Lucida Sans Unicode" charset="0"/>
                <a:cs typeface="Lucida Sans Unicode" charset="0"/>
              </a:rPr>
              <a:t>stagione sportiva</a:t>
            </a:r>
          </a:p>
          <a:p>
            <a:pPr marL="800100" lvl="1" indent="-342900" algn="just">
              <a:buFont typeface="Arial" charset="0"/>
              <a:buChar char="•"/>
            </a:pPr>
            <a:r>
              <a:rPr lang="it-IT" altLang="it-IT" sz="2400" dirty="0">
                <a:solidFill>
                  <a:srgbClr val="002060"/>
                </a:solidFill>
                <a:latin typeface="Calibri" charset="0"/>
                <a:ea typeface="Lucida Sans Unicode" charset="0"/>
                <a:cs typeface="Lucida Sans Unicode" charset="0"/>
              </a:rPr>
              <a:t>tipo (dilettantistica/professionistica)</a:t>
            </a:r>
          </a:p>
          <a:p>
            <a:pPr marL="800100" lvl="1" indent="-342900" algn="just">
              <a:buFont typeface="Arial" charset="0"/>
              <a:buChar char="•"/>
            </a:pPr>
            <a:r>
              <a:rPr lang="it-IT" altLang="it-IT" sz="2400" dirty="0">
                <a:solidFill>
                  <a:srgbClr val="002060"/>
                </a:solidFill>
                <a:latin typeface="Calibri" charset="0"/>
                <a:ea typeface="Lucida Sans Unicode" charset="0"/>
                <a:cs typeface="Lucida Sans Unicode" charset="0"/>
              </a:rPr>
              <a:t>settore sportivo</a:t>
            </a:r>
          </a:p>
          <a:p>
            <a:pPr marL="800100" lvl="1" indent="-342900" algn="just">
              <a:buFont typeface="Arial" charset="0"/>
              <a:buChar char="•"/>
            </a:pPr>
            <a:r>
              <a:rPr lang="it-IT" altLang="it-IT" sz="2400" dirty="0">
                <a:solidFill>
                  <a:srgbClr val="002060"/>
                </a:solidFill>
                <a:latin typeface="Calibri" charset="0"/>
                <a:ea typeface="Lucida Sans Unicode" charset="0"/>
                <a:cs typeface="Lucida Sans Unicode" charset="0"/>
              </a:rPr>
              <a:t>discipline sportive </a:t>
            </a:r>
          </a:p>
          <a:p>
            <a:pPr marL="800100" lvl="1" indent="-342900" algn="just">
              <a:buFont typeface="Arial" charset="0"/>
              <a:buChar char="•"/>
            </a:pPr>
            <a:r>
              <a:rPr lang="it-IT" altLang="it-IT" sz="2400" dirty="0">
                <a:solidFill>
                  <a:srgbClr val="002060"/>
                </a:solidFill>
                <a:latin typeface="Calibri" charset="0"/>
                <a:ea typeface="Lucida Sans Unicode" charset="0"/>
                <a:cs typeface="Lucida Sans Unicode" charset="0"/>
              </a:rPr>
              <a:t>comitato territoriale</a:t>
            </a:r>
          </a:p>
          <a:p>
            <a:pPr marL="800100" lvl="1" indent="-342900" algn="just">
              <a:buFont typeface="Arial" charset="0"/>
              <a:buChar char="•"/>
            </a:pPr>
            <a:r>
              <a:rPr lang="it-IT" altLang="it-IT" sz="2400" dirty="0">
                <a:solidFill>
                  <a:srgbClr val="002060"/>
                </a:solidFill>
                <a:latin typeface="Calibri" charset="0"/>
                <a:ea typeface="Lucida Sans Unicode" charset="0"/>
                <a:cs typeface="Lucida Sans Unicode" charset="0"/>
              </a:rPr>
              <a:t>provincia prevalente</a:t>
            </a:r>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666" y="66781"/>
            <a:ext cx="1257300" cy="1038225"/>
          </a:xfrm>
          <a:prstGeom prst="rect">
            <a:avLst/>
          </a:prstGeom>
        </p:spPr>
      </p:pic>
    </p:spTree>
    <p:extLst>
      <p:ext uri="{BB962C8B-B14F-4D97-AF65-F5344CB8AC3E}">
        <p14:creationId xmlns:p14="http://schemas.microsoft.com/office/powerpoint/2010/main" val="176075565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74000">
              <a:schemeClr val="accent3">
                <a:lumMod val="27000"/>
                <a:lumOff val="73000"/>
              </a:schemeClr>
            </a:gs>
            <a:gs pos="83000">
              <a:schemeClr val="accent3">
                <a:lumMod val="32000"/>
                <a:lumOff val="68000"/>
              </a:schemeClr>
            </a:gs>
            <a:gs pos="100000">
              <a:schemeClr val="accent3">
                <a:lumMod val="27000"/>
                <a:lumOff val="73000"/>
              </a:schemeClr>
            </a:gs>
          </a:gsLst>
          <a:lin ang="2700000" scaled="1"/>
          <a:tileRect/>
        </a:gradFill>
        <a:effectLst/>
      </p:bgPr>
    </p:bg>
    <p:spTree>
      <p:nvGrpSpPr>
        <p:cNvPr id="1" name=""/>
        <p:cNvGrpSpPr/>
        <p:nvPr/>
      </p:nvGrpSpPr>
      <p:grpSpPr>
        <a:xfrm>
          <a:off x="0" y="0"/>
          <a:ext cx="0" cy="0"/>
          <a:chOff x="0" y="0"/>
          <a:chExt cx="0" cy="0"/>
        </a:xfrm>
      </p:grpSpPr>
      <p:sp>
        <p:nvSpPr>
          <p:cNvPr id="14" name="Rettangolo 13"/>
          <p:cNvSpPr/>
          <p:nvPr/>
        </p:nvSpPr>
        <p:spPr>
          <a:xfrm>
            <a:off x="270933" y="1210184"/>
            <a:ext cx="11616267" cy="707886"/>
          </a:xfrm>
          <a:prstGeom prst="rect">
            <a:avLst/>
          </a:prstGeom>
        </p:spPr>
        <p:txBody>
          <a:bodyPr wrap="square">
            <a:spAutoFit/>
          </a:bodyPr>
          <a:lstStyle/>
          <a:p>
            <a:pPr algn="ctr"/>
            <a:r>
              <a:rPr lang="it-IT" altLang="it-IT" sz="4000" b="1" dirty="0">
                <a:solidFill>
                  <a:srgbClr val="002060"/>
                </a:solidFill>
                <a:latin typeface="Calibri" charset="0"/>
              </a:rPr>
              <a:t>Caratteristiche</a:t>
            </a:r>
          </a:p>
        </p:txBody>
      </p:sp>
      <p:sp>
        <p:nvSpPr>
          <p:cNvPr id="4" name="Rettangolo 3"/>
          <p:cNvSpPr/>
          <p:nvPr/>
        </p:nvSpPr>
        <p:spPr>
          <a:xfrm>
            <a:off x="211666" y="1831433"/>
            <a:ext cx="11734800" cy="4524315"/>
          </a:xfrm>
          <a:prstGeom prst="rect">
            <a:avLst/>
          </a:prstGeom>
        </p:spPr>
        <p:txBody>
          <a:bodyPr wrap="square">
            <a:spAutoFit/>
          </a:bodyPr>
          <a:lstStyle/>
          <a:p>
            <a:pPr algn="just"/>
            <a:r>
              <a:rPr lang="it-IT" altLang="it-IT" sz="2400" b="1" dirty="0" smtClean="0">
                <a:solidFill>
                  <a:srgbClr val="002060"/>
                </a:solidFill>
                <a:latin typeface="Calibri" charset="0"/>
                <a:ea typeface="Lucida Sans Unicode" charset="0"/>
                <a:cs typeface="Lucida Sans Unicode" charset="0"/>
              </a:rPr>
              <a:t>tesseramento</a:t>
            </a:r>
            <a:r>
              <a:rPr lang="it-IT" altLang="it-IT" sz="2400" dirty="0" smtClean="0">
                <a:solidFill>
                  <a:srgbClr val="002060"/>
                </a:solidFill>
                <a:latin typeface="Calibri" charset="0"/>
                <a:ea typeface="Lucida Sans Unicode" charset="0"/>
                <a:cs typeface="Lucida Sans Unicode" charset="0"/>
              </a:rPr>
              <a:t> </a:t>
            </a:r>
            <a:r>
              <a:rPr lang="it-IT" altLang="it-IT" sz="2400" dirty="0">
                <a:solidFill>
                  <a:srgbClr val="002060"/>
                </a:solidFill>
                <a:latin typeface="Calibri" charset="0"/>
                <a:ea typeface="Lucida Sans Unicode" charset="0"/>
                <a:cs typeface="Lucida Sans Unicode" charset="0"/>
              </a:rPr>
              <a:t>è il vincolo che le persone fisiche associate all’ente giuridico stabiliscono con l’organismo di affiliazione. In alcuni casi indica anche il vincolo diretto  tra una persona fisica e l’Organismo sportivo (esempio: ufficiali di gara, giudici, arbitri, ecc.), senza la mediazione dell’ente  giuridico.  Il tesseramento ed il suo rinnovo annuale presuppongono l’espressa adesione dell’interessato. La durata del tesseramento per la stagione sportiva, stabilita in funzione dello sport praticato da ciascun organismo sportivo non supera i 12 mesi e coincide con la durata dell’affiliazione dell’ente giuridico. Sono previste  5 tipologie di tesseramento:</a:t>
            </a:r>
          </a:p>
          <a:p>
            <a:pPr marL="800100" lvl="1" indent="-342900" algn="just">
              <a:buFont typeface="Arial" charset="0"/>
              <a:buChar char="•"/>
            </a:pPr>
            <a:r>
              <a:rPr lang="it-IT" altLang="it-IT" sz="2400" dirty="0">
                <a:solidFill>
                  <a:srgbClr val="002060"/>
                </a:solidFill>
                <a:latin typeface="Calibri" charset="0"/>
                <a:ea typeface="Lucida Sans Unicode" charset="0"/>
                <a:cs typeface="Lucida Sans Unicode" charset="0"/>
              </a:rPr>
              <a:t>dirigente</a:t>
            </a:r>
          </a:p>
          <a:p>
            <a:pPr marL="800100" lvl="1" indent="-342900" algn="just">
              <a:buFont typeface="Arial" charset="0"/>
              <a:buChar char="•"/>
            </a:pPr>
            <a:r>
              <a:rPr lang="it-IT" altLang="it-IT" sz="2400" dirty="0">
                <a:solidFill>
                  <a:srgbClr val="002060"/>
                </a:solidFill>
                <a:latin typeface="Calibri" charset="0"/>
                <a:ea typeface="Lucida Sans Unicode" charset="0"/>
                <a:cs typeface="Lucida Sans Unicode" charset="0"/>
              </a:rPr>
              <a:t>tecnico</a:t>
            </a:r>
          </a:p>
          <a:p>
            <a:pPr marL="800100" lvl="1" indent="-342900" algn="just">
              <a:buFont typeface="Arial" charset="0"/>
              <a:buChar char="•"/>
            </a:pPr>
            <a:r>
              <a:rPr lang="it-IT" altLang="it-IT" sz="2400" dirty="0">
                <a:solidFill>
                  <a:srgbClr val="002060"/>
                </a:solidFill>
                <a:latin typeface="Calibri" charset="0"/>
                <a:ea typeface="Lucida Sans Unicode" charset="0"/>
                <a:cs typeface="Lucida Sans Unicode" charset="0"/>
              </a:rPr>
              <a:t>ufficiale di gara</a:t>
            </a:r>
          </a:p>
          <a:p>
            <a:pPr marL="800100" lvl="1" indent="-342900" algn="just">
              <a:buFont typeface="Arial" charset="0"/>
              <a:buChar char="•"/>
            </a:pPr>
            <a:r>
              <a:rPr lang="it-IT" altLang="it-IT" sz="2400" dirty="0">
                <a:solidFill>
                  <a:srgbClr val="002060"/>
                </a:solidFill>
                <a:latin typeface="Calibri" charset="0"/>
                <a:ea typeface="Lucida Sans Unicode" charset="0"/>
                <a:cs typeface="Lucida Sans Unicode" charset="0"/>
              </a:rPr>
              <a:t>atleta agonista</a:t>
            </a:r>
          </a:p>
          <a:p>
            <a:pPr marL="800100" lvl="1" indent="-342900" algn="just">
              <a:buFont typeface="Arial" charset="0"/>
              <a:buChar char="•"/>
            </a:pPr>
            <a:r>
              <a:rPr lang="it-IT" altLang="it-IT" sz="2400" dirty="0">
                <a:solidFill>
                  <a:srgbClr val="002060"/>
                </a:solidFill>
                <a:latin typeface="Calibri" charset="0"/>
                <a:ea typeface="Lucida Sans Unicode" charset="0"/>
                <a:cs typeface="Lucida Sans Unicode" charset="0"/>
              </a:rPr>
              <a:t>atleta </a:t>
            </a:r>
            <a:r>
              <a:rPr lang="it-IT" altLang="it-IT" sz="2400" dirty="0" smtClean="0">
                <a:solidFill>
                  <a:srgbClr val="002060"/>
                </a:solidFill>
                <a:latin typeface="Calibri" charset="0"/>
                <a:ea typeface="Lucida Sans Unicode" charset="0"/>
                <a:cs typeface="Lucida Sans Unicode" charset="0"/>
              </a:rPr>
              <a:t>praticante</a:t>
            </a:r>
            <a:endParaRPr lang="it-IT" altLang="it-IT" sz="2400" dirty="0">
              <a:solidFill>
                <a:srgbClr val="002060"/>
              </a:solidFill>
              <a:latin typeface="Calibri" charset="0"/>
              <a:ea typeface="Lucida Sans Unicode" charset="0"/>
              <a:cs typeface="Lucida Sans Unicode" charset="0"/>
            </a:endParaRPr>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666" y="171959"/>
            <a:ext cx="1257300" cy="1038225"/>
          </a:xfrm>
          <a:prstGeom prst="rect">
            <a:avLst/>
          </a:prstGeom>
        </p:spPr>
      </p:pic>
    </p:spTree>
    <p:extLst>
      <p:ext uri="{BB962C8B-B14F-4D97-AF65-F5344CB8AC3E}">
        <p14:creationId xmlns:p14="http://schemas.microsoft.com/office/powerpoint/2010/main" val="128073533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74000">
              <a:schemeClr val="accent3">
                <a:lumMod val="27000"/>
                <a:lumOff val="73000"/>
              </a:schemeClr>
            </a:gs>
            <a:gs pos="83000">
              <a:schemeClr val="accent3">
                <a:lumMod val="32000"/>
                <a:lumOff val="68000"/>
              </a:schemeClr>
            </a:gs>
            <a:gs pos="100000">
              <a:schemeClr val="accent3">
                <a:lumMod val="27000"/>
                <a:lumOff val="73000"/>
              </a:schemeClr>
            </a:gs>
          </a:gsLst>
          <a:lin ang="2700000" scaled="1"/>
          <a:tileRect/>
        </a:gradFill>
        <a:effectLst/>
      </p:bgPr>
    </p:bg>
    <p:spTree>
      <p:nvGrpSpPr>
        <p:cNvPr id="1" name=""/>
        <p:cNvGrpSpPr/>
        <p:nvPr/>
      </p:nvGrpSpPr>
      <p:grpSpPr>
        <a:xfrm>
          <a:off x="0" y="0"/>
          <a:ext cx="0" cy="0"/>
          <a:chOff x="0" y="0"/>
          <a:chExt cx="0" cy="0"/>
        </a:xfrm>
      </p:grpSpPr>
      <p:sp>
        <p:nvSpPr>
          <p:cNvPr id="14" name="Rettangolo 13"/>
          <p:cNvSpPr/>
          <p:nvPr/>
        </p:nvSpPr>
        <p:spPr>
          <a:xfrm>
            <a:off x="270933" y="1210184"/>
            <a:ext cx="11616267" cy="707886"/>
          </a:xfrm>
          <a:prstGeom prst="rect">
            <a:avLst/>
          </a:prstGeom>
        </p:spPr>
        <p:txBody>
          <a:bodyPr wrap="square">
            <a:spAutoFit/>
          </a:bodyPr>
          <a:lstStyle/>
          <a:p>
            <a:pPr algn="ctr"/>
            <a:r>
              <a:rPr lang="it-IT" altLang="it-IT" sz="4000" b="1" dirty="0">
                <a:solidFill>
                  <a:srgbClr val="002060"/>
                </a:solidFill>
                <a:latin typeface="Calibri" charset="0"/>
              </a:rPr>
              <a:t>Caratteristiche</a:t>
            </a:r>
          </a:p>
        </p:txBody>
      </p:sp>
      <p:sp>
        <p:nvSpPr>
          <p:cNvPr id="4" name="Rettangolo 3"/>
          <p:cNvSpPr/>
          <p:nvPr/>
        </p:nvSpPr>
        <p:spPr>
          <a:xfrm>
            <a:off x="211666" y="1918070"/>
            <a:ext cx="11734800" cy="1938992"/>
          </a:xfrm>
          <a:prstGeom prst="rect">
            <a:avLst/>
          </a:prstGeom>
        </p:spPr>
        <p:txBody>
          <a:bodyPr wrap="square">
            <a:spAutoFit/>
          </a:bodyPr>
          <a:lstStyle/>
          <a:p>
            <a:pPr algn="just"/>
            <a:r>
              <a:rPr lang="it-IT" altLang="it-IT" sz="2400" dirty="0" smtClean="0">
                <a:solidFill>
                  <a:srgbClr val="002060"/>
                </a:solidFill>
                <a:latin typeface="Calibri" charset="0"/>
                <a:ea typeface="Lucida Sans Unicode" charset="0"/>
                <a:cs typeface="Lucida Sans Unicode" charset="0"/>
              </a:rPr>
              <a:t>Il </a:t>
            </a:r>
            <a:r>
              <a:rPr lang="it-IT" altLang="it-IT" sz="2400" dirty="0">
                <a:solidFill>
                  <a:srgbClr val="002060"/>
                </a:solidFill>
                <a:latin typeface="Calibri" charset="0"/>
                <a:ea typeface="Lucida Sans Unicode" charset="0"/>
                <a:cs typeface="Lucida Sans Unicode" charset="0"/>
              </a:rPr>
              <a:t>tesseramento è caratterizzato da quattro attributi:</a:t>
            </a:r>
          </a:p>
          <a:p>
            <a:pPr marL="800100" lvl="1" indent="-342900" algn="just">
              <a:buFont typeface="Arial" charset="0"/>
              <a:buChar char="•"/>
            </a:pPr>
            <a:r>
              <a:rPr lang="it-IT" altLang="it-IT" sz="2400" dirty="0">
                <a:solidFill>
                  <a:srgbClr val="002060"/>
                </a:solidFill>
                <a:latin typeface="Calibri" charset="0"/>
                <a:ea typeface="Lucida Sans Unicode" charset="0"/>
                <a:cs typeface="Lucida Sans Unicode" charset="0"/>
              </a:rPr>
              <a:t>stagione sportiva</a:t>
            </a:r>
          </a:p>
          <a:p>
            <a:pPr marL="800100" lvl="1" indent="-342900" algn="just">
              <a:buFont typeface="Arial" charset="0"/>
              <a:buChar char="•"/>
            </a:pPr>
            <a:r>
              <a:rPr lang="it-IT" altLang="it-IT" sz="2400" dirty="0">
                <a:solidFill>
                  <a:srgbClr val="002060"/>
                </a:solidFill>
                <a:latin typeface="Calibri" charset="0"/>
                <a:ea typeface="Lucida Sans Unicode" charset="0"/>
                <a:cs typeface="Lucida Sans Unicode" charset="0"/>
              </a:rPr>
              <a:t>settore sportivo</a:t>
            </a:r>
          </a:p>
          <a:p>
            <a:pPr marL="800100" lvl="1" indent="-342900" algn="just">
              <a:buFont typeface="Arial" charset="0"/>
              <a:buChar char="•"/>
            </a:pPr>
            <a:r>
              <a:rPr lang="it-IT" altLang="it-IT" sz="2400" dirty="0">
                <a:solidFill>
                  <a:srgbClr val="002060"/>
                </a:solidFill>
                <a:latin typeface="Calibri" charset="0"/>
                <a:ea typeface="Lucida Sans Unicode" charset="0"/>
                <a:cs typeface="Lucida Sans Unicode" charset="0"/>
              </a:rPr>
              <a:t>disciplina sportiva</a:t>
            </a:r>
          </a:p>
          <a:p>
            <a:pPr marL="800100" lvl="1" indent="-342900" algn="just">
              <a:buFont typeface="Arial" charset="0"/>
              <a:buChar char="•"/>
            </a:pPr>
            <a:r>
              <a:rPr lang="it-IT" altLang="it-IT" sz="2400" dirty="0" smtClean="0">
                <a:solidFill>
                  <a:srgbClr val="002060"/>
                </a:solidFill>
                <a:latin typeface="Calibri" charset="0"/>
                <a:ea typeface="Lucida Sans Unicode" charset="0"/>
                <a:cs typeface="Lucida Sans Unicode" charset="0"/>
              </a:rPr>
              <a:t>Tipo (dilettantistico/professionistico</a:t>
            </a:r>
            <a:r>
              <a:rPr lang="it-IT" altLang="it-IT" sz="2400" dirty="0">
                <a:solidFill>
                  <a:srgbClr val="002060"/>
                </a:solidFill>
                <a:latin typeface="Calibri" charset="0"/>
                <a:ea typeface="Lucida Sans Unicode" charset="0"/>
                <a:cs typeface="Lucida Sans Unicode" charset="0"/>
              </a:rPr>
              <a:t>)	</a:t>
            </a:r>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666" y="253806"/>
            <a:ext cx="1257300" cy="1038225"/>
          </a:xfrm>
          <a:prstGeom prst="rect">
            <a:avLst/>
          </a:prstGeom>
        </p:spPr>
      </p:pic>
    </p:spTree>
    <p:extLst>
      <p:ext uri="{BB962C8B-B14F-4D97-AF65-F5344CB8AC3E}">
        <p14:creationId xmlns:p14="http://schemas.microsoft.com/office/powerpoint/2010/main" val="90088539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74000">
              <a:schemeClr val="accent3">
                <a:lumMod val="27000"/>
                <a:lumOff val="73000"/>
              </a:schemeClr>
            </a:gs>
            <a:gs pos="83000">
              <a:schemeClr val="accent3">
                <a:lumMod val="32000"/>
                <a:lumOff val="68000"/>
              </a:schemeClr>
            </a:gs>
            <a:gs pos="100000">
              <a:schemeClr val="accent3">
                <a:lumMod val="27000"/>
                <a:lumOff val="73000"/>
              </a:schemeClr>
            </a:gs>
          </a:gsLst>
          <a:lin ang="2700000" scaled="1"/>
          <a:tileRect/>
        </a:gradFill>
        <a:effectLst/>
      </p:bgPr>
    </p:bg>
    <p:spTree>
      <p:nvGrpSpPr>
        <p:cNvPr id="1" name=""/>
        <p:cNvGrpSpPr/>
        <p:nvPr/>
      </p:nvGrpSpPr>
      <p:grpSpPr>
        <a:xfrm>
          <a:off x="0" y="0"/>
          <a:ext cx="0" cy="0"/>
          <a:chOff x="0" y="0"/>
          <a:chExt cx="0" cy="0"/>
        </a:xfrm>
      </p:grpSpPr>
      <p:sp>
        <p:nvSpPr>
          <p:cNvPr id="14" name="Rettangolo 13"/>
          <p:cNvSpPr/>
          <p:nvPr/>
        </p:nvSpPr>
        <p:spPr>
          <a:xfrm>
            <a:off x="270933" y="1210184"/>
            <a:ext cx="11616267" cy="707886"/>
          </a:xfrm>
          <a:prstGeom prst="rect">
            <a:avLst/>
          </a:prstGeom>
        </p:spPr>
        <p:txBody>
          <a:bodyPr wrap="square">
            <a:spAutoFit/>
          </a:bodyPr>
          <a:lstStyle/>
          <a:p>
            <a:pPr algn="ctr"/>
            <a:r>
              <a:rPr lang="it-IT" altLang="it-IT" sz="4000" b="1" dirty="0">
                <a:solidFill>
                  <a:srgbClr val="002060"/>
                </a:solidFill>
                <a:latin typeface="Calibri" charset="0"/>
              </a:rPr>
              <a:t>Caratteristiche</a:t>
            </a:r>
          </a:p>
        </p:txBody>
      </p:sp>
      <p:sp>
        <p:nvSpPr>
          <p:cNvPr id="4" name="Rettangolo 3"/>
          <p:cNvSpPr/>
          <p:nvPr/>
        </p:nvSpPr>
        <p:spPr>
          <a:xfrm>
            <a:off x="211666" y="1918070"/>
            <a:ext cx="11734800" cy="4524315"/>
          </a:xfrm>
          <a:prstGeom prst="rect">
            <a:avLst/>
          </a:prstGeom>
        </p:spPr>
        <p:txBody>
          <a:bodyPr wrap="square">
            <a:spAutoFit/>
          </a:bodyPr>
          <a:lstStyle/>
          <a:p>
            <a:pPr algn="just"/>
            <a:r>
              <a:rPr lang="it-IT" altLang="it-IT" sz="2400" b="1" dirty="0" smtClean="0">
                <a:solidFill>
                  <a:srgbClr val="002060"/>
                </a:solidFill>
                <a:latin typeface="Calibri" charset="0"/>
                <a:ea typeface="Lucida Sans Unicode" charset="0"/>
                <a:cs typeface="Lucida Sans Unicode" charset="0"/>
              </a:rPr>
              <a:t>attività </a:t>
            </a:r>
            <a:r>
              <a:rPr lang="it-IT" altLang="it-IT" sz="2400" b="1" dirty="0">
                <a:solidFill>
                  <a:srgbClr val="002060"/>
                </a:solidFill>
                <a:latin typeface="Calibri" charset="0"/>
                <a:ea typeface="Lucida Sans Unicode" charset="0"/>
                <a:cs typeface="Lucida Sans Unicode" charset="0"/>
              </a:rPr>
              <a:t>sportiva  </a:t>
            </a:r>
            <a:r>
              <a:rPr lang="it-IT" altLang="it-IT" sz="2400" dirty="0">
                <a:solidFill>
                  <a:srgbClr val="002060"/>
                </a:solidFill>
                <a:latin typeface="Calibri" charset="0"/>
                <a:ea typeface="Lucida Sans Unicode" charset="0"/>
                <a:cs typeface="Lucida Sans Unicode" charset="0"/>
              </a:rPr>
              <a:t>è l’insieme degli eventi sportivi la cui titolarità organizzativa e gestionale appartiene all’Organismo sportivo. Ciascun evento sportivo è caratterizzato da una gerarchia standardizzata come riportato di seguito; un evento sportivo può coincidere con una singola gara che, identificata da un codice identificativo univoco, rappresenta il primo gradino della gerarchia. </a:t>
            </a:r>
          </a:p>
          <a:p>
            <a:pPr marL="342900" indent="-342900" algn="just">
              <a:buFont typeface="Arial" charset="0"/>
              <a:buChar char="•"/>
            </a:pPr>
            <a:r>
              <a:rPr lang="it-IT" altLang="it-IT" sz="2400" dirty="0">
                <a:solidFill>
                  <a:srgbClr val="002060"/>
                </a:solidFill>
                <a:latin typeface="Calibri" charset="0"/>
                <a:ea typeface="Lucida Sans Unicode" charset="0"/>
                <a:cs typeface="Lucida Sans Unicode" charset="0"/>
              </a:rPr>
              <a:t>Evento sportivo (descritto da)</a:t>
            </a:r>
          </a:p>
          <a:p>
            <a:pPr marL="800100" lvl="1" indent="-342900" algn="just">
              <a:buFont typeface="Arial" charset="0"/>
              <a:buChar char="•"/>
            </a:pPr>
            <a:r>
              <a:rPr lang="it-IT" altLang="it-IT" sz="2400" dirty="0">
                <a:solidFill>
                  <a:srgbClr val="002060"/>
                </a:solidFill>
                <a:latin typeface="Calibri" charset="0"/>
                <a:ea typeface="Lucida Sans Unicode" charset="0"/>
                <a:cs typeface="Lucida Sans Unicode" charset="0"/>
              </a:rPr>
              <a:t>identificativo univoco (fornito dall’Organismo sportivo)</a:t>
            </a:r>
          </a:p>
          <a:p>
            <a:pPr marL="800100" lvl="1" indent="-342900" algn="just">
              <a:buFont typeface="Arial" charset="0"/>
              <a:buChar char="•"/>
            </a:pPr>
            <a:r>
              <a:rPr lang="it-IT" altLang="it-IT" sz="2400" dirty="0">
                <a:solidFill>
                  <a:srgbClr val="002060"/>
                </a:solidFill>
                <a:latin typeface="Calibri" charset="0"/>
                <a:ea typeface="Lucida Sans Unicode" charset="0"/>
                <a:cs typeface="Lucida Sans Unicode" charset="0"/>
              </a:rPr>
              <a:t>denominazione (massimo 255 caratteri)</a:t>
            </a:r>
          </a:p>
          <a:p>
            <a:pPr marL="800100" lvl="1" indent="-342900" algn="just">
              <a:buFont typeface="Arial" charset="0"/>
              <a:buChar char="•"/>
            </a:pPr>
            <a:r>
              <a:rPr lang="it-IT" altLang="it-IT" sz="2400" dirty="0">
                <a:solidFill>
                  <a:srgbClr val="002060"/>
                </a:solidFill>
                <a:latin typeface="Calibri" charset="0"/>
                <a:ea typeface="Lucida Sans Unicode" charset="0"/>
                <a:cs typeface="Lucida Sans Unicode" charset="0"/>
              </a:rPr>
              <a:t>organizzatore (Organismo sportivo, Comitato periferico, uno o più Enti giuridici)</a:t>
            </a:r>
          </a:p>
          <a:p>
            <a:pPr marL="800100" lvl="1" indent="-342900" algn="just">
              <a:buFont typeface="Arial" charset="0"/>
              <a:buChar char="•"/>
            </a:pPr>
            <a:r>
              <a:rPr lang="it-IT" altLang="it-IT" sz="2400" dirty="0">
                <a:solidFill>
                  <a:srgbClr val="002060"/>
                </a:solidFill>
                <a:latin typeface="Calibri" charset="0"/>
                <a:ea typeface="Lucida Sans Unicode" charset="0"/>
                <a:cs typeface="Lucida Sans Unicode" charset="0"/>
              </a:rPr>
              <a:t>periodo (da gg/mm/</a:t>
            </a:r>
            <a:r>
              <a:rPr lang="it-IT" altLang="it-IT" sz="2400" dirty="0" err="1">
                <a:solidFill>
                  <a:srgbClr val="002060"/>
                </a:solidFill>
                <a:latin typeface="Calibri" charset="0"/>
                <a:ea typeface="Lucida Sans Unicode" charset="0"/>
                <a:cs typeface="Lucida Sans Unicode" charset="0"/>
              </a:rPr>
              <a:t>aaaa</a:t>
            </a:r>
            <a:r>
              <a:rPr lang="it-IT" altLang="it-IT" sz="2400" dirty="0">
                <a:solidFill>
                  <a:srgbClr val="002060"/>
                </a:solidFill>
                <a:latin typeface="Calibri" charset="0"/>
                <a:ea typeface="Lucida Sans Unicode" charset="0"/>
                <a:cs typeface="Lucida Sans Unicode" charset="0"/>
              </a:rPr>
              <a:t> a gg/mm/</a:t>
            </a:r>
            <a:r>
              <a:rPr lang="it-IT" altLang="it-IT" sz="2400" dirty="0" err="1">
                <a:solidFill>
                  <a:srgbClr val="002060"/>
                </a:solidFill>
                <a:latin typeface="Calibri" charset="0"/>
                <a:ea typeface="Lucida Sans Unicode" charset="0"/>
                <a:cs typeface="Lucida Sans Unicode" charset="0"/>
              </a:rPr>
              <a:t>aaaa</a:t>
            </a:r>
            <a:r>
              <a:rPr lang="it-IT" altLang="it-IT" sz="2400" dirty="0">
                <a:solidFill>
                  <a:srgbClr val="002060"/>
                </a:solidFill>
                <a:latin typeface="Calibri" charset="0"/>
                <a:ea typeface="Lucida Sans Unicode" charset="0"/>
                <a:cs typeface="Lucida Sans Unicode" charset="0"/>
              </a:rPr>
              <a:t>)</a:t>
            </a:r>
          </a:p>
          <a:p>
            <a:pPr marL="800100" lvl="1" indent="-342900" algn="just">
              <a:buFont typeface="Arial" charset="0"/>
              <a:buChar char="•"/>
            </a:pPr>
            <a:r>
              <a:rPr lang="it-IT" altLang="it-IT" sz="2400" dirty="0">
                <a:solidFill>
                  <a:srgbClr val="002060"/>
                </a:solidFill>
                <a:latin typeface="Calibri" charset="0"/>
                <a:ea typeface="Lucida Sans Unicode" charset="0"/>
                <a:cs typeface="Lucida Sans Unicode" charset="0"/>
              </a:rPr>
              <a:t>livello (Nazionale, Regionale, Provinciale)</a:t>
            </a:r>
          </a:p>
          <a:p>
            <a:pPr marL="800100" lvl="1" indent="-342900" algn="just">
              <a:buFont typeface="Arial" charset="0"/>
              <a:buChar char="•"/>
            </a:pPr>
            <a:r>
              <a:rPr lang="it-IT" altLang="it-IT" sz="2400" dirty="0">
                <a:solidFill>
                  <a:srgbClr val="002060"/>
                </a:solidFill>
                <a:latin typeface="Calibri" charset="0"/>
                <a:ea typeface="Lucida Sans Unicode" charset="0"/>
                <a:cs typeface="Lucida Sans Unicode" charset="0"/>
              </a:rPr>
              <a:t>tipo (mono-disciplinare, </a:t>
            </a:r>
            <a:r>
              <a:rPr lang="it-IT" altLang="it-IT" sz="2400" dirty="0" err="1">
                <a:solidFill>
                  <a:srgbClr val="002060"/>
                </a:solidFill>
                <a:latin typeface="Calibri" charset="0"/>
                <a:ea typeface="Lucida Sans Unicode" charset="0"/>
                <a:cs typeface="Lucida Sans Unicode" charset="0"/>
              </a:rPr>
              <a:t>pluri</a:t>
            </a:r>
            <a:r>
              <a:rPr lang="it-IT" altLang="it-IT" sz="2400" dirty="0">
                <a:solidFill>
                  <a:srgbClr val="002060"/>
                </a:solidFill>
                <a:latin typeface="Calibri" charset="0"/>
                <a:ea typeface="Lucida Sans Unicode" charset="0"/>
                <a:cs typeface="Lucida Sans Unicode" charset="0"/>
              </a:rPr>
              <a:t>-disciplinare)</a:t>
            </a:r>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666" y="171959"/>
            <a:ext cx="1257300" cy="1038225"/>
          </a:xfrm>
          <a:prstGeom prst="rect">
            <a:avLst/>
          </a:prstGeom>
        </p:spPr>
      </p:pic>
    </p:spTree>
    <p:extLst>
      <p:ext uri="{BB962C8B-B14F-4D97-AF65-F5344CB8AC3E}">
        <p14:creationId xmlns:p14="http://schemas.microsoft.com/office/powerpoint/2010/main" val="112874555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74000">
              <a:schemeClr val="accent3">
                <a:lumMod val="27000"/>
                <a:lumOff val="73000"/>
              </a:schemeClr>
            </a:gs>
            <a:gs pos="83000">
              <a:schemeClr val="accent3">
                <a:lumMod val="32000"/>
                <a:lumOff val="68000"/>
              </a:schemeClr>
            </a:gs>
            <a:gs pos="100000">
              <a:schemeClr val="accent3">
                <a:lumMod val="27000"/>
                <a:lumOff val="73000"/>
              </a:schemeClr>
            </a:gs>
          </a:gsLst>
          <a:lin ang="2700000" scaled="1"/>
          <a:tileRect/>
        </a:gradFill>
        <a:effectLst/>
      </p:bgPr>
    </p:bg>
    <p:spTree>
      <p:nvGrpSpPr>
        <p:cNvPr id="1" name=""/>
        <p:cNvGrpSpPr/>
        <p:nvPr/>
      </p:nvGrpSpPr>
      <p:grpSpPr>
        <a:xfrm>
          <a:off x="0" y="0"/>
          <a:ext cx="0" cy="0"/>
          <a:chOff x="0" y="0"/>
          <a:chExt cx="0" cy="0"/>
        </a:xfrm>
      </p:grpSpPr>
      <p:sp>
        <p:nvSpPr>
          <p:cNvPr id="14" name="Rettangolo 13"/>
          <p:cNvSpPr/>
          <p:nvPr/>
        </p:nvSpPr>
        <p:spPr>
          <a:xfrm>
            <a:off x="270933" y="1210184"/>
            <a:ext cx="11616267" cy="707886"/>
          </a:xfrm>
          <a:prstGeom prst="rect">
            <a:avLst/>
          </a:prstGeom>
        </p:spPr>
        <p:txBody>
          <a:bodyPr wrap="square">
            <a:spAutoFit/>
          </a:bodyPr>
          <a:lstStyle/>
          <a:p>
            <a:pPr algn="ctr"/>
            <a:r>
              <a:rPr lang="it-IT" altLang="it-IT" sz="4000" b="1" dirty="0" smtClean="0">
                <a:solidFill>
                  <a:srgbClr val="002060"/>
                </a:solidFill>
                <a:latin typeface="Calibri" charset="0"/>
              </a:rPr>
              <a:t>COSA PREVEDE LA LEGGE ISTITUTIVA DEL REGISTRO</a:t>
            </a:r>
            <a:endParaRPr lang="it-IT" altLang="it-IT" sz="4000" b="1" dirty="0">
              <a:solidFill>
                <a:srgbClr val="002060"/>
              </a:solidFill>
              <a:latin typeface="Calibri" charset="0"/>
            </a:endParaRPr>
          </a:p>
        </p:txBody>
      </p:sp>
      <p:sp>
        <p:nvSpPr>
          <p:cNvPr id="4" name="Rettangolo 3"/>
          <p:cNvSpPr/>
          <p:nvPr/>
        </p:nvSpPr>
        <p:spPr>
          <a:xfrm>
            <a:off x="270933" y="2726179"/>
            <a:ext cx="11463867" cy="2985433"/>
          </a:xfrm>
          <a:prstGeom prst="rect">
            <a:avLst/>
          </a:prstGeom>
        </p:spPr>
        <p:txBody>
          <a:bodyPr wrap="square">
            <a:spAutoFit/>
          </a:bodyPr>
          <a:lstStyle/>
          <a:p>
            <a:pPr algn="ctr"/>
            <a:r>
              <a:rPr lang="it-IT" altLang="it-IT" sz="3200" b="1" dirty="0">
                <a:solidFill>
                  <a:srgbClr val="002060"/>
                </a:solidFill>
                <a:latin typeface="Calibri" charset="0"/>
                <a:ea typeface="Lucida Sans Unicode" charset="0"/>
                <a:cs typeface="Lucida Sans Unicode" charset="0"/>
              </a:rPr>
              <a:t>Art. 7 c.1 del D.L. 28 maggio 2004 n.136 convertito dalla L. 27 luglio 2004 n° 186</a:t>
            </a:r>
            <a:r>
              <a:rPr lang="it-IT" altLang="it-IT" sz="3200" b="1" dirty="0" smtClean="0">
                <a:solidFill>
                  <a:srgbClr val="002060"/>
                </a:solidFill>
                <a:latin typeface="Calibri" charset="0"/>
                <a:ea typeface="Lucida Sans Unicode" charset="0"/>
                <a:cs typeface="Lucida Sans Unicode" charset="0"/>
              </a:rPr>
              <a:t>:</a:t>
            </a:r>
          </a:p>
          <a:p>
            <a:pPr algn="ctr"/>
            <a:endParaRPr lang="it-IT" altLang="it-IT" sz="1000" b="1" dirty="0">
              <a:solidFill>
                <a:srgbClr val="002060"/>
              </a:solidFill>
              <a:latin typeface="Calibri" charset="0"/>
              <a:ea typeface="Lucida Sans Unicode" charset="0"/>
              <a:cs typeface="Lucida Sans Unicode" charset="0"/>
            </a:endParaRPr>
          </a:p>
          <a:p>
            <a:pPr algn="just"/>
            <a:r>
              <a:rPr lang="it-IT" altLang="it-IT" sz="2400" b="1" dirty="0">
                <a:solidFill>
                  <a:srgbClr val="002060"/>
                </a:solidFill>
                <a:latin typeface="Calibri" charset="0"/>
                <a:ea typeface="Lucida Sans Unicode" charset="0"/>
                <a:cs typeface="Lucida Sans Unicode" charset="0"/>
              </a:rPr>
              <a:t>CONI, unico organismo </a:t>
            </a:r>
            <a:r>
              <a:rPr lang="it-IT" altLang="it-IT" sz="2400" b="1" dirty="0" smtClean="0">
                <a:solidFill>
                  <a:srgbClr val="002060"/>
                </a:solidFill>
                <a:latin typeface="Calibri" charset="0"/>
                <a:ea typeface="Lucida Sans Unicode" charset="0"/>
                <a:cs typeface="Lucida Sans Unicode" charset="0"/>
              </a:rPr>
              <a:t>certificatore dell'effettiva attività sportiva </a:t>
            </a:r>
            <a:r>
              <a:rPr lang="it-IT" altLang="it-IT" sz="2400" b="1" dirty="0">
                <a:solidFill>
                  <a:srgbClr val="002060"/>
                </a:solidFill>
                <a:latin typeface="Calibri" charset="0"/>
                <a:ea typeface="Lucida Sans Unicode" charset="0"/>
                <a:cs typeface="Lucida Sans Unicode" charset="0"/>
              </a:rPr>
              <a:t>svolta dalle </a:t>
            </a:r>
            <a:r>
              <a:rPr lang="it-IT" altLang="it-IT" sz="2400" b="1" dirty="0" smtClean="0">
                <a:solidFill>
                  <a:srgbClr val="002060"/>
                </a:solidFill>
                <a:latin typeface="Calibri" charset="0"/>
                <a:ea typeface="Lucida Sans Unicode" charset="0"/>
                <a:cs typeface="Lucida Sans Unicode" charset="0"/>
              </a:rPr>
              <a:t>società </a:t>
            </a:r>
            <a:r>
              <a:rPr lang="it-IT" altLang="it-IT" sz="2400" b="1" dirty="0">
                <a:solidFill>
                  <a:srgbClr val="002060"/>
                </a:solidFill>
                <a:latin typeface="Calibri" charset="0"/>
                <a:ea typeface="Lucida Sans Unicode" charset="0"/>
                <a:cs typeface="Lucida Sans Unicode" charset="0"/>
              </a:rPr>
              <a:t>e dalle associazioni dilettantistiche </a:t>
            </a:r>
            <a:endParaRPr lang="it-IT" altLang="it-IT" sz="2400" b="1" dirty="0" smtClean="0">
              <a:solidFill>
                <a:srgbClr val="002060"/>
              </a:solidFill>
              <a:latin typeface="Calibri" charset="0"/>
              <a:ea typeface="Lucida Sans Unicode" charset="0"/>
              <a:cs typeface="Lucida Sans Unicode" charset="0"/>
            </a:endParaRPr>
          </a:p>
          <a:p>
            <a:pPr algn="just"/>
            <a:endParaRPr lang="it-IT" altLang="it-IT" sz="1000" dirty="0">
              <a:solidFill>
                <a:srgbClr val="002060"/>
              </a:solidFill>
              <a:latin typeface="Calibri" charset="0"/>
              <a:ea typeface="Lucida Sans Unicode" charset="0"/>
              <a:cs typeface="Lucida Sans Unicode" charset="0"/>
            </a:endParaRPr>
          </a:p>
          <a:p>
            <a:pPr algn="just"/>
            <a:r>
              <a:rPr lang="it-IT" altLang="it-IT" sz="2400" i="1" dirty="0">
                <a:solidFill>
                  <a:srgbClr val="002060"/>
                </a:solidFill>
                <a:latin typeface="Calibri" charset="0"/>
                <a:ea typeface="Lucida Sans Unicode" charset="0"/>
                <a:cs typeface="Lucida Sans Unicode" charset="0"/>
              </a:rPr>
              <a:t>(Il registro è stato istituito nel 2004, con delibera del CN dell’11 novembre 2004 n° 1288 )</a:t>
            </a:r>
          </a:p>
          <a:p>
            <a:pPr algn="ctr"/>
            <a:endParaRPr lang="it-IT" altLang="it-IT" sz="3200" b="1" dirty="0">
              <a:solidFill>
                <a:srgbClr val="002060"/>
              </a:solidFill>
              <a:latin typeface="Calibri" charset="0"/>
              <a:ea typeface="Lucida Sans Unicode" charset="0"/>
              <a:cs typeface="Lucida Sans Unicode" charset="0"/>
            </a:endParaRPr>
          </a:p>
        </p:txBody>
      </p:sp>
      <p:pic>
        <p:nvPicPr>
          <p:cNvPr id="6" name="Segnaposto contenuto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0" y="37022"/>
            <a:ext cx="1257300" cy="1038225"/>
          </a:xfrm>
        </p:spPr>
      </p:pic>
    </p:spTree>
    <p:extLst>
      <p:ext uri="{BB962C8B-B14F-4D97-AF65-F5344CB8AC3E}">
        <p14:creationId xmlns:p14="http://schemas.microsoft.com/office/powerpoint/2010/main" val="190734299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74000">
              <a:schemeClr val="accent3">
                <a:lumMod val="27000"/>
                <a:lumOff val="73000"/>
              </a:schemeClr>
            </a:gs>
            <a:gs pos="83000">
              <a:schemeClr val="accent3">
                <a:lumMod val="32000"/>
                <a:lumOff val="68000"/>
              </a:schemeClr>
            </a:gs>
            <a:gs pos="100000">
              <a:schemeClr val="accent3">
                <a:lumMod val="27000"/>
                <a:lumOff val="73000"/>
              </a:schemeClr>
            </a:gs>
          </a:gsLst>
          <a:lin ang="2700000" scaled="1"/>
          <a:tileRect/>
        </a:gradFill>
        <a:effectLst/>
      </p:bgPr>
    </p:bg>
    <p:spTree>
      <p:nvGrpSpPr>
        <p:cNvPr id="1" name=""/>
        <p:cNvGrpSpPr/>
        <p:nvPr/>
      </p:nvGrpSpPr>
      <p:grpSpPr>
        <a:xfrm>
          <a:off x="0" y="0"/>
          <a:ext cx="0" cy="0"/>
          <a:chOff x="0" y="0"/>
          <a:chExt cx="0" cy="0"/>
        </a:xfrm>
      </p:grpSpPr>
      <p:sp>
        <p:nvSpPr>
          <p:cNvPr id="14" name="Rettangolo 13"/>
          <p:cNvSpPr/>
          <p:nvPr/>
        </p:nvSpPr>
        <p:spPr>
          <a:xfrm>
            <a:off x="270933" y="1210184"/>
            <a:ext cx="11616267" cy="707886"/>
          </a:xfrm>
          <a:prstGeom prst="rect">
            <a:avLst/>
          </a:prstGeom>
        </p:spPr>
        <p:txBody>
          <a:bodyPr wrap="square">
            <a:spAutoFit/>
          </a:bodyPr>
          <a:lstStyle/>
          <a:p>
            <a:pPr algn="ctr"/>
            <a:r>
              <a:rPr lang="it-IT" altLang="it-IT" sz="4000" b="1" dirty="0">
                <a:solidFill>
                  <a:srgbClr val="002060"/>
                </a:solidFill>
                <a:latin typeface="Calibri" charset="0"/>
              </a:rPr>
              <a:t>Caratteristiche</a:t>
            </a:r>
          </a:p>
        </p:txBody>
      </p:sp>
      <p:sp>
        <p:nvSpPr>
          <p:cNvPr id="4" name="Rettangolo 3"/>
          <p:cNvSpPr/>
          <p:nvPr/>
        </p:nvSpPr>
        <p:spPr>
          <a:xfrm>
            <a:off x="211666" y="1918070"/>
            <a:ext cx="11734800" cy="4154984"/>
          </a:xfrm>
          <a:prstGeom prst="rect">
            <a:avLst/>
          </a:prstGeom>
        </p:spPr>
        <p:txBody>
          <a:bodyPr wrap="square">
            <a:spAutoFit/>
          </a:bodyPr>
          <a:lstStyle/>
          <a:p>
            <a:pPr algn="just"/>
            <a:r>
              <a:rPr lang="it-IT" altLang="it-IT" sz="2400" b="1" dirty="0">
                <a:solidFill>
                  <a:srgbClr val="002060"/>
                </a:solidFill>
                <a:latin typeface="Calibri" charset="0"/>
                <a:ea typeface="Lucida Sans Unicode" charset="0"/>
                <a:cs typeface="Lucida Sans Unicode" charset="0"/>
              </a:rPr>
              <a:t>attività didattica </a:t>
            </a:r>
            <a:r>
              <a:rPr lang="it-IT" altLang="it-IT" sz="2400" dirty="0">
                <a:solidFill>
                  <a:srgbClr val="002060"/>
                </a:solidFill>
                <a:latin typeface="Calibri" charset="0"/>
                <a:ea typeface="Lucida Sans Unicode" charset="0"/>
                <a:cs typeface="Lucida Sans Unicode" charset="0"/>
              </a:rPr>
              <a:t>è l’insieme dei corsi di avviamento allo sport (per giovani e/o adulti) organizzati e gestiti direttamente ovvero espressamente autorizzati dall’Organismo sportivo e svolti dall’Ente giuridico affiliato. </a:t>
            </a:r>
            <a:endParaRPr lang="it-IT" altLang="it-IT" sz="2400" dirty="0" smtClean="0">
              <a:solidFill>
                <a:srgbClr val="002060"/>
              </a:solidFill>
              <a:latin typeface="Calibri" charset="0"/>
              <a:ea typeface="Lucida Sans Unicode" charset="0"/>
              <a:cs typeface="Lucida Sans Unicode" charset="0"/>
            </a:endParaRPr>
          </a:p>
          <a:p>
            <a:pPr algn="just"/>
            <a:endParaRPr lang="it-IT" altLang="it-IT" sz="2400" dirty="0">
              <a:solidFill>
                <a:srgbClr val="002060"/>
              </a:solidFill>
              <a:latin typeface="Calibri" charset="0"/>
              <a:ea typeface="Lucida Sans Unicode" charset="0"/>
              <a:cs typeface="Lucida Sans Unicode" charset="0"/>
            </a:endParaRPr>
          </a:p>
          <a:p>
            <a:pPr algn="just"/>
            <a:r>
              <a:rPr lang="it-IT" altLang="it-IT" sz="2400" b="1" dirty="0">
                <a:solidFill>
                  <a:srgbClr val="002060"/>
                </a:solidFill>
                <a:latin typeface="Calibri" charset="0"/>
                <a:ea typeface="Lucida Sans Unicode" charset="0"/>
                <a:cs typeface="Lucida Sans Unicode" charset="0"/>
              </a:rPr>
              <a:t>attività formativa </a:t>
            </a:r>
            <a:r>
              <a:rPr lang="it-IT" altLang="it-IT" sz="2400" dirty="0">
                <a:solidFill>
                  <a:srgbClr val="002060"/>
                </a:solidFill>
                <a:latin typeface="Calibri" charset="0"/>
                <a:ea typeface="Lucida Sans Unicode" charset="0"/>
                <a:cs typeface="Lucida Sans Unicode" charset="0"/>
              </a:rPr>
              <a:t>è l’insieme delle attività di formazione la cui titolarità organizzativa e gestionale appartiene all’Organismo sportivo il cui fine è la crescita dei propri tesserati  oppure la divulgazione anche a non tesserati su materie strettamente connesse la pratica sportiva. L’attività formativa è articolata in tre tipologie:</a:t>
            </a:r>
          </a:p>
          <a:p>
            <a:pPr marL="342900" indent="-342900" algn="just">
              <a:buFont typeface="Arial" charset="0"/>
              <a:buChar char="•"/>
            </a:pPr>
            <a:r>
              <a:rPr lang="it-IT" altLang="it-IT" sz="2400" dirty="0">
                <a:solidFill>
                  <a:srgbClr val="002060"/>
                </a:solidFill>
                <a:latin typeface="Calibri" charset="0"/>
                <a:ea typeface="Lucida Sans Unicode" charset="0"/>
                <a:cs typeface="Lucida Sans Unicode" charset="0"/>
              </a:rPr>
              <a:t>Corsi</a:t>
            </a:r>
          </a:p>
          <a:p>
            <a:pPr marL="342900" indent="-342900" algn="just">
              <a:buFont typeface="Arial" charset="0"/>
              <a:buChar char="•"/>
            </a:pPr>
            <a:r>
              <a:rPr lang="it-IT" altLang="it-IT" sz="2400" dirty="0">
                <a:solidFill>
                  <a:srgbClr val="002060"/>
                </a:solidFill>
                <a:latin typeface="Calibri" charset="0"/>
                <a:ea typeface="Lucida Sans Unicode" charset="0"/>
                <a:cs typeface="Lucida Sans Unicode" charset="0"/>
              </a:rPr>
              <a:t>Corsi con esame</a:t>
            </a:r>
          </a:p>
          <a:p>
            <a:pPr marL="342900" indent="-342900" algn="just">
              <a:buFont typeface="Arial" charset="0"/>
              <a:buChar char="•"/>
            </a:pPr>
            <a:r>
              <a:rPr lang="it-IT" altLang="it-IT" sz="2400" dirty="0">
                <a:solidFill>
                  <a:srgbClr val="002060"/>
                </a:solidFill>
                <a:latin typeface="Calibri" charset="0"/>
                <a:ea typeface="Lucida Sans Unicode" charset="0"/>
                <a:cs typeface="Lucida Sans Unicode" charset="0"/>
              </a:rPr>
              <a:t>Stage/Seminari</a:t>
            </a:r>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666" y="171959"/>
            <a:ext cx="1257300" cy="1038225"/>
          </a:xfrm>
          <a:prstGeom prst="rect">
            <a:avLst/>
          </a:prstGeom>
        </p:spPr>
      </p:pic>
    </p:spTree>
    <p:extLst>
      <p:ext uri="{BB962C8B-B14F-4D97-AF65-F5344CB8AC3E}">
        <p14:creationId xmlns:p14="http://schemas.microsoft.com/office/powerpoint/2010/main" val="139284463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74000">
              <a:schemeClr val="accent3">
                <a:lumMod val="27000"/>
                <a:lumOff val="73000"/>
              </a:schemeClr>
            </a:gs>
            <a:gs pos="83000">
              <a:schemeClr val="accent3">
                <a:lumMod val="32000"/>
                <a:lumOff val="68000"/>
              </a:schemeClr>
            </a:gs>
            <a:gs pos="100000">
              <a:schemeClr val="accent3">
                <a:lumMod val="27000"/>
                <a:lumOff val="73000"/>
              </a:schemeClr>
            </a:gs>
          </a:gsLst>
          <a:lin ang="2700000" scaled="1"/>
          <a:tileRect/>
        </a:gradFill>
        <a:effectLst/>
      </p:bgPr>
    </p:bg>
    <p:spTree>
      <p:nvGrpSpPr>
        <p:cNvPr id="1" name=""/>
        <p:cNvGrpSpPr/>
        <p:nvPr/>
      </p:nvGrpSpPr>
      <p:grpSpPr>
        <a:xfrm>
          <a:off x="0" y="0"/>
          <a:ext cx="0" cy="0"/>
          <a:chOff x="0" y="0"/>
          <a:chExt cx="0" cy="0"/>
        </a:xfrm>
      </p:grpSpPr>
      <p:sp>
        <p:nvSpPr>
          <p:cNvPr id="14" name="Rettangolo 13"/>
          <p:cNvSpPr/>
          <p:nvPr/>
        </p:nvSpPr>
        <p:spPr>
          <a:xfrm>
            <a:off x="270933" y="1210184"/>
            <a:ext cx="11616267" cy="707886"/>
          </a:xfrm>
          <a:prstGeom prst="rect">
            <a:avLst/>
          </a:prstGeom>
        </p:spPr>
        <p:txBody>
          <a:bodyPr wrap="square">
            <a:spAutoFit/>
          </a:bodyPr>
          <a:lstStyle/>
          <a:p>
            <a:pPr algn="ctr"/>
            <a:r>
              <a:rPr lang="it-IT" altLang="it-IT" sz="4000" b="1" dirty="0">
                <a:solidFill>
                  <a:srgbClr val="002060"/>
                </a:solidFill>
                <a:latin typeface="Calibri" charset="0"/>
              </a:rPr>
              <a:t>Codici di sospensione</a:t>
            </a:r>
          </a:p>
        </p:txBody>
      </p:sp>
      <p:sp>
        <p:nvSpPr>
          <p:cNvPr id="4" name="Rettangolo 3"/>
          <p:cNvSpPr/>
          <p:nvPr/>
        </p:nvSpPr>
        <p:spPr>
          <a:xfrm>
            <a:off x="211666" y="1918070"/>
            <a:ext cx="11734800" cy="4154984"/>
          </a:xfrm>
          <a:prstGeom prst="rect">
            <a:avLst/>
          </a:prstGeom>
        </p:spPr>
        <p:txBody>
          <a:bodyPr wrap="square">
            <a:spAutoFit/>
          </a:bodyPr>
          <a:lstStyle/>
          <a:p>
            <a:pPr algn="just"/>
            <a:r>
              <a:rPr lang="it-IT" altLang="it-IT" sz="2400" dirty="0">
                <a:solidFill>
                  <a:srgbClr val="002060"/>
                </a:solidFill>
                <a:latin typeface="Calibri" charset="0"/>
                <a:ea typeface="Lucida Sans Unicode" charset="0"/>
                <a:cs typeface="Lucida Sans Unicode" charset="0"/>
              </a:rPr>
              <a:t>La relazione “Organismo sportivo affiliante – Ente giuridico” è soggetta a procedure automatiche di controllo giornaliero che possono far scattare eventuali sospensioni, indipendenti dal numero di iscrizione. </a:t>
            </a:r>
            <a:endParaRPr lang="it-IT" altLang="it-IT" sz="2400" dirty="0" smtClean="0">
              <a:solidFill>
                <a:srgbClr val="002060"/>
              </a:solidFill>
              <a:latin typeface="Calibri" charset="0"/>
              <a:ea typeface="Lucida Sans Unicode" charset="0"/>
              <a:cs typeface="Lucida Sans Unicode" charset="0"/>
            </a:endParaRPr>
          </a:p>
          <a:p>
            <a:pPr algn="just"/>
            <a:endParaRPr lang="it-IT" altLang="it-IT" sz="2400" dirty="0">
              <a:solidFill>
                <a:srgbClr val="002060"/>
              </a:solidFill>
              <a:latin typeface="Calibri" charset="0"/>
              <a:ea typeface="Lucida Sans Unicode" charset="0"/>
              <a:cs typeface="Lucida Sans Unicode" charset="0"/>
            </a:endParaRPr>
          </a:p>
          <a:p>
            <a:pPr algn="just"/>
            <a:r>
              <a:rPr lang="it-IT" altLang="it-IT" sz="2400" dirty="0">
                <a:solidFill>
                  <a:srgbClr val="002060"/>
                </a:solidFill>
                <a:latin typeface="Calibri" charset="0"/>
                <a:ea typeface="Lucida Sans Unicode" charset="0"/>
                <a:cs typeface="Lucida Sans Unicode" charset="0"/>
              </a:rPr>
              <a:t>Sono previste 5 tipologie di sospensione identificate con un codice numerico</a:t>
            </a:r>
            <a:r>
              <a:rPr lang="it-IT" altLang="it-IT" sz="2400" dirty="0" smtClean="0">
                <a:solidFill>
                  <a:srgbClr val="002060"/>
                </a:solidFill>
                <a:latin typeface="Calibri" charset="0"/>
                <a:ea typeface="Lucida Sans Unicode" charset="0"/>
                <a:cs typeface="Lucida Sans Unicode" charset="0"/>
              </a:rPr>
              <a:t>:</a:t>
            </a:r>
          </a:p>
          <a:p>
            <a:pPr algn="just"/>
            <a:endParaRPr lang="it-IT" altLang="it-IT" sz="2400" dirty="0">
              <a:solidFill>
                <a:srgbClr val="002060"/>
              </a:solidFill>
              <a:latin typeface="Calibri" charset="0"/>
              <a:ea typeface="Lucida Sans Unicode" charset="0"/>
              <a:cs typeface="Lucida Sans Unicode" charset="0"/>
            </a:endParaRPr>
          </a:p>
          <a:p>
            <a:pPr algn="just"/>
            <a:r>
              <a:rPr lang="it-IT" altLang="it-IT" sz="2400" b="1" dirty="0">
                <a:solidFill>
                  <a:srgbClr val="002060"/>
                </a:solidFill>
                <a:latin typeface="Calibri" charset="0"/>
                <a:ea typeface="Lucida Sans Unicode" charset="0"/>
                <a:cs typeface="Lucida Sans Unicode" charset="0"/>
              </a:rPr>
              <a:t>Tipo 1: </a:t>
            </a:r>
            <a:r>
              <a:rPr lang="it-IT" altLang="it-IT" sz="2400" dirty="0">
                <a:solidFill>
                  <a:srgbClr val="002060"/>
                </a:solidFill>
                <a:latin typeface="Calibri" charset="0"/>
                <a:ea typeface="Lucida Sans Unicode" charset="0"/>
                <a:cs typeface="Lucida Sans Unicode" charset="0"/>
              </a:rPr>
              <a:t>è legata al rapporto di affiliazione e viene attivata automaticamente dopo la data di scadenza dell’affiliazione</a:t>
            </a:r>
            <a:r>
              <a:rPr lang="it-IT" altLang="it-IT" sz="2400" dirty="0" smtClean="0">
                <a:solidFill>
                  <a:srgbClr val="002060"/>
                </a:solidFill>
                <a:latin typeface="Calibri" charset="0"/>
                <a:ea typeface="Lucida Sans Unicode" charset="0"/>
                <a:cs typeface="Lucida Sans Unicode" charset="0"/>
              </a:rPr>
              <a:t>.</a:t>
            </a:r>
          </a:p>
          <a:p>
            <a:pPr algn="just"/>
            <a:endParaRPr lang="it-IT" altLang="it-IT" sz="2400" dirty="0" smtClean="0">
              <a:solidFill>
                <a:srgbClr val="002060"/>
              </a:solidFill>
              <a:latin typeface="Calibri" charset="0"/>
              <a:ea typeface="Lucida Sans Unicode" charset="0"/>
              <a:cs typeface="Lucida Sans Unicode" charset="0"/>
            </a:endParaRPr>
          </a:p>
          <a:p>
            <a:pPr algn="just"/>
            <a:r>
              <a:rPr lang="it-IT" altLang="it-IT" sz="2400" b="1" dirty="0" smtClean="0">
                <a:solidFill>
                  <a:srgbClr val="002060"/>
                </a:solidFill>
                <a:latin typeface="Calibri" charset="0"/>
                <a:ea typeface="Lucida Sans Unicode" charset="0"/>
                <a:cs typeface="Lucida Sans Unicode" charset="0"/>
              </a:rPr>
              <a:t>Tipo </a:t>
            </a:r>
            <a:r>
              <a:rPr lang="it-IT" altLang="it-IT" sz="2400" b="1" dirty="0">
                <a:solidFill>
                  <a:srgbClr val="002060"/>
                </a:solidFill>
                <a:latin typeface="Calibri" charset="0"/>
                <a:ea typeface="Lucida Sans Unicode" charset="0"/>
                <a:cs typeface="Lucida Sans Unicode" charset="0"/>
              </a:rPr>
              <a:t>2: </a:t>
            </a:r>
            <a:r>
              <a:rPr lang="it-IT" altLang="it-IT" sz="2400" dirty="0">
                <a:solidFill>
                  <a:srgbClr val="002060"/>
                </a:solidFill>
                <a:latin typeface="Calibri" charset="0"/>
                <a:ea typeface="Lucida Sans Unicode" charset="0"/>
                <a:cs typeface="Lucida Sans Unicode" charset="0"/>
              </a:rPr>
              <a:t>è legata al tesseramento e viene attivata automaticamente qualora esistano affiliazioni prive di tesseramenti nella categoria atleti</a:t>
            </a:r>
            <a:r>
              <a:rPr lang="it-IT" altLang="it-IT" sz="2400" dirty="0" smtClean="0">
                <a:solidFill>
                  <a:srgbClr val="002060"/>
                </a:solidFill>
                <a:latin typeface="Calibri" charset="0"/>
                <a:ea typeface="Lucida Sans Unicode" charset="0"/>
                <a:cs typeface="Lucida Sans Unicode" charset="0"/>
              </a:rPr>
              <a:t>.</a:t>
            </a:r>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0933" y="171959"/>
            <a:ext cx="1257300" cy="1038225"/>
          </a:xfrm>
          <a:prstGeom prst="rect">
            <a:avLst/>
          </a:prstGeom>
        </p:spPr>
      </p:pic>
    </p:spTree>
    <p:extLst>
      <p:ext uri="{BB962C8B-B14F-4D97-AF65-F5344CB8AC3E}">
        <p14:creationId xmlns:p14="http://schemas.microsoft.com/office/powerpoint/2010/main" val="7407053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74000">
              <a:schemeClr val="accent3">
                <a:lumMod val="27000"/>
                <a:lumOff val="73000"/>
              </a:schemeClr>
            </a:gs>
            <a:gs pos="83000">
              <a:schemeClr val="accent3">
                <a:lumMod val="32000"/>
                <a:lumOff val="68000"/>
              </a:schemeClr>
            </a:gs>
            <a:gs pos="100000">
              <a:schemeClr val="accent3">
                <a:lumMod val="27000"/>
                <a:lumOff val="73000"/>
              </a:schemeClr>
            </a:gs>
          </a:gsLst>
          <a:lin ang="2700000" scaled="1"/>
          <a:tileRect/>
        </a:gradFill>
        <a:effectLst/>
      </p:bgPr>
    </p:bg>
    <p:spTree>
      <p:nvGrpSpPr>
        <p:cNvPr id="1" name=""/>
        <p:cNvGrpSpPr/>
        <p:nvPr/>
      </p:nvGrpSpPr>
      <p:grpSpPr>
        <a:xfrm>
          <a:off x="0" y="0"/>
          <a:ext cx="0" cy="0"/>
          <a:chOff x="0" y="0"/>
          <a:chExt cx="0" cy="0"/>
        </a:xfrm>
      </p:grpSpPr>
      <p:sp>
        <p:nvSpPr>
          <p:cNvPr id="14" name="Rettangolo 13"/>
          <p:cNvSpPr/>
          <p:nvPr/>
        </p:nvSpPr>
        <p:spPr>
          <a:xfrm>
            <a:off x="270933" y="1210184"/>
            <a:ext cx="11616267" cy="707886"/>
          </a:xfrm>
          <a:prstGeom prst="rect">
            <a:avLst/>
          </a:prstGeom>
        </p:spPr>
        <p:txBody>
          <a:bodyPr wrap="square">
            <a:spAutoFit/>
          </a:bodyPr>
          <a:lstStyle/>
          <a:p>
            <a:pPr algn="ctr"/>
            <a:r>
              <a:rPr lang="it-IT" altLang="it-IT" sz="4000" b="1" dirty="0">
                <a:solidFill>
                  <a:srgbClr val="002060"/>
                </a:solidFill>
                <a:latin typeface="Calibri" charset="0"/>
              </a:rPr>
              <a:t>Codici di sospensione</a:t>
            </a:r>
          </a:p>
        </p:txBody>
      </p:sp>
      <p:sp>
        <p:nvSpPr>
          <p:cNvPr id="4" name="Rettangolo 3"/>
          <p:cNvSpPr/>
          <p:nvPr/>
        </p:nvSpPr>
        <p:spPr>
          <a:xfrm>
            <a:off x="211666" y="1918070"/>
            <a:ext cx="11734800" cy="4154984"/>
          </a:xfrm>
          <a:prstGeom prst="rect">
            <a:avLst/>
          </a:prstGeom>
        </p:spPr>
        <p:txBody>
          <a:bodyPr wrap="square">
            <a:spAutoFit/>
          </a:bodyPr>
          <a:lstStyle/>
          <a:p>
            <a:pPr algn="just"/>
            <a:r>
              <a:rPr lang="it-IT" altLang="it-IT" sz="2400" b="1" dirty="0">
                <a:solidFill>
                  <a:srgbClr val="002060"/>
                </a:solidFill>
                <a:latin typeface="Calibri" charset="0"/>
                <a:ea typeface="Lucida Sans Unicode" charset="0"/>
                <a:cs typeface="Lucida Sans Unicode" charset="0"/>
              </a:rPr>
              <a:t>Tipo 3: </a:t>
            </a:r>
            <a:r>
              <a:rPr lang="it-IT" altLang="it-IT" sz="2400" dirty="0">
                <a:solidFill>
                  <a:srgbClr val="002060"/>
                </a:solidFill>
                <a:latin typeface="Calibri" charset="0"/>
                <a:ea typeface="Lucida Sans Unicode" charset="0"/>
                <a:cs typeface="Lucida Sans Unicode" charset="0"/>
              </a:rPr>
              <a:t>è legata all’attività sportiva e viene attivata automaticamente qualora l’Ente giuridico non partecipi ad eventi sportivi, didattici, formativi.</a:t>
            </a:r>
          </a:p>
          <a:p>
            <a:pPr algn="just"/>
            <a:endParaRPr lang="it-IT" altLang="it-IT" sz="2400" b="1" dirty="0" smtClean="0">
              <a:solidFill>
                <a:srgbClr val="002060"/>
              </a:solidFill>
              <a:latin typeface="Calibri" charset="0"/>
              <a:ea typeface="Lucida Sans Unicode" charset="0"/>
              <a:cs typeface="Lucida Sans Unicode" charset="0"/>
            </a:endParaRPr>
          </a:p>
          <a:p>
            <a:pPr algn="just"/>
            <a:r>
              <a:rPr lang="it-IT" altLang="it-IT" sz="2400" b="1" dirty="0" smtClean="0">
                <a:solidFill>
                  <a:srgbClr val="002060"/>
                </a:solidFill>
                <a:latin typeface="Calibri" charset="0"/>
                <a:ea typeface="Lucida Sans Unicode" charset="0"/>
                <a:cs typeface="Lucida Sans Unicode" charset="0"/>
              </a:rPr>
              <a:t>Tipo </a:t>
            </a:r>
            <a:r>
              <a:rPr lang="it-IT" altLang="it-IT" sz="2400" b="1" dirty="0">
                <a:solidFill>
                  <a:srgbClr val="002060"/>
                </a:solidFill>
                <a:latin typeface="Calibri" charset="0"/>
                <a:ea typeface="Lucida Sans Unicode" charset="0"/>
                <a:cs typeface="Lucida Sans Unicode" charset="0"/>
              </a:rPr>
              <a:t>4: </a:t>
            </a:r>
            <a:r>
              <a:rPr lang="it-IT" altLang="it-IT" sz="2400" dirty="0">
                <a:solidFill>
                  <a:srgbClr val="002060"/>
                </a:solidFill>
                <a:latin typeface="Calibri" charset="0"/>
                <a:ea typeface="Lucida Sans Unicode" charset="0"/>
                <a:cs typeface="Lucida Sans Unicode" charset="0"/>
              </a:rPr>
              <a:t>è legata ai controlli dell’ufficio CONI competente relativamente al possesso dei requisiti per l’iscrizione; viene attivata manualmente e sospende l’Ente giuridico per un determinato Organismo sportivo, per un determinato periodo di tempo o in maniera definitiva</a:t>
            </a:r>
            <a:r>
              <a:rPr lang="it-IT" altLang="it-IT" sz="2400" dirty="0" smtClean="0">
                <a:solidFill>
                  <a:srgbClr val="002060"/>
                </a:solidFill>
                <a:latin typeface="Calibri" charset="0"/>
                <a:ea typeface="Lucida Sans Unicode" charset="0"/>
                <a:cs typeface="Lucida Sans Unicode" charset="0"/>
              </a:rPr>
              <a:t>.</a:t>
            </a:r>
          </a:p>
          <a:p>
            <a:pPr algn="just"/>
            <a:endParaRPr lang="it-IT" altLang="it-IT" sz="2400" dirty="0">
              <a:solidFill>
                <a:srgbClr val="002060"/>
              </a:solidFill>
              <a:latin typeface="Calibri" charset="0"/>
              <a:ea typeface="Lucida Sans Unicode" charset="0"/>
              <a:cs typeface="Lucida Sans Unicode" charset="0"/>
            </a:endParaRPr>
          </a:p>
          <a:p>
            <a:pPr algn="just"/>
            <a:r>
              <a:rPr lang="it-IT" altLang="it-IT" sz="2400" b="1" dirty="0">
                <a:solidFill>
                  <a:srgbClr val="002060"/>
                </a:solidFill>
                <a:latin typeface="Calibri" charset="0"/>
                <a:ea typeface="Lucida Sans Unicode" charset="0"/>
                <a:cs typeface="Lucida Sans Unicode" charset="0"/>
              </a:rPr>
              <a:t>Tipo 5: </a:t>
            </a:r>
            <a:r>
              <a:rPr lang="it-IT" altLang="it-IT" sz="2400" dirty="0">
                <a:solidFill>
                  <a:srgbClr val="002060"/>
                </a:solidFill>
                <a:latin typeface="Calibri" charset="0"/>
                <a:ea typeface="Lucida Sans Unicode" charset="0"/>
                <a:cs typeface="Lucida Sans Unicode" charset="0"/>
              </a:rPr>
              <a:t>è legata ai controlli dell’ufficio CONI competente sul possesso dei requisiti per l’iscrizione, viene attivata manualmente e sospende un Ente giuridico indipendentemente dagli Organismi sportivi con i quali risulta essere affiliato.</a:t>
            </a:r>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666" y="171959"/>
            <a:ext cx="1257300" cy="1038225"/>
          </a:xfrm>
          <a:prstGeom prst="rect">
            <a:avLst/>
          </a:prstGeom>
        </p:spPr>
      </p:pic>
    </p:spTree>
    <p:extLst>
      <p:ext uri="{BB962C8B-B14F-4D97-AF65-F5344CB8AC3E}">
        <p14:creationId xmlns:p14="http://schemas.microsoft.com/office/powerpoint/2010/main" val="130065610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74000">
              <a:schemeClr val="accent3">
                <a:lumMod val="27000"/>
                <a:lumOff val="73000"/>
              </a:schemeClr>
            </a:gs>
            <a:gs pos="83000">
              <a:schemeClr val="accent3">
                <a:lumMod val="32000"/>
                <a:lumOff val="68000"/>
              </a:schemeClr>
            </a:gs>
            <a:gs pos="100000">
              <a:schemeClr val="accent3">
                <a:lumMod val="27000"/>
                <a:lumOff val="73000"/>
              </a:schemeClr>
            </a:gs>
          </a:gsLst>
          <a:lin ang="2700000" scaled="1"/>
          <a:tileRect/>
        </a:gradFill>
        <a:effectLst/>
      </p:bgPr>
    </p:bg>
    <p:spTree>
      <p:nvGrpSpPr>
        <p:cNvPr id="1" name=""/>
        <p:cNvGrpSpPr/>
        <p:nvPr/>
      </p:nvGrpSpPr>
      <p:grpSpPr>
        <a:xfrm>
          <a:off x="0" y="0"/>
          <a:ext cx="0" cy="0"/>
          <a:chOff x="0" y="0"/>
          <a:chExt cx="0" cy="0"/>
        </a:xfrm>
      </p:grpSpPr>
      <p:sp>
        <p:nvSpPr>
          <p:cNvPr id="14" name="Rettangolo 13"/>
          <p:cNvSpPr/>
          <p:nvPr/>
        </p:nvSpPr>
        <p:spPr>
          <a:xfrm>
            <a:off x="270933" y="1210184"/>
            <a:ext cx="11616267" cy="707886"/>
          </a:xfrm>
          <a:prstGeom prst="rect">
            <a:avLst/>
          </a:prstGeom>
        </p:spPr>
        <p:txBody>
          <a:bodyPr wrap="square">
            <a:spAutoFit/>
          </a:bodyPr>
          <a:lstStyle/>
          <a:p>
            <a:pPr algn="ctr"/>
            <a:r>
              <a:rPr lang="it-IT" altLang="it-IT" sz="4000" b="1" dirty="0">
                <a:solidFill>
                  <a:srgbClr val="002060"/>
                </a:solidFill>
                <a:latin typeface="Calibri" charset="0"/>
              </a:rPr>
              <a:t>Cancellazione dell’iscrizione</a:t>
            </a:r>
          </a:p>
        </p:txBody>
      </p:sp>
      <p:sp>
        <p:nvSpPr>
          <p:cNvPr id="4" name="Rettangolo 3"/>
          <p:cNvSpPr/>
          <p:nvPr/>
        </p:nvSpPr>
        <p:spPr>
          <a:xfrm>
            <a:off x="211666" y="1918070"/>
            <a:ext cx="11734800" cy="1569660"/>
          </a:xfrm>
          <a:prstGeom prst="rect">
            <a:avLst/>
          </a:prstGeom>
        </p:spPr>
        <p:txBody>
          <a:bodyPr wrap="square">
            <a:spAutoFit/>
          </a:bodyPr>
          <a:lstStyle/>
          <a:p>
            <a:pPr algn="just"/>
            <a:r>
              <a:rPr lang="it-IT" altLang="it-IT" sz="2400" b="1" dirty="0">
                <a:solidFill>
                  <a:srgbClr val="002060"/>
                </a:solidFill>
                <a:latin typeface="Calibri" charset="0"/>
                <a:ea typeface="Lucida Sans Unicode" charset="0"/>
                <a:cs typeface="Lucida Sans Unicode" charset="0"/>
              </a:rPr>
              <a:t>Cancellazione dell’iscrizione al </a:t>
            </a:r>
            <a:r>
              <a:rPr lang="it-IT" altLang="it-IT" sz="2400" b="1" dirty="0" smtClean="0">
                <a:solidFill>
                  <a:srgbClr val="002060"/>
                </a:solidFill>
                <a:latin typeface="Calibri" charset="0"/>
                <a:ea typeface="Lucida Sans Unicode" charset="0"/>
                <a:cs typeface="Lucida Sans Unicode" charset="0"/>
              </a:rPr>
              <a:t>Registro - </a:t>
            </a:r>
            <a:r>
              <a:rPr lang="it-IT" altLang="it-IT" sz="2400" dirty="0" smtClean="0">
                <a:solidFill>
                  <a:srgbClr val="002060"/>
                </a:solidFill>
                <a:latin typeface="Calibri" charset="0"/>
                <a:ea typeface="Lucida Sans Unicode" charset="0"/>
                <a:cs typeface="Lucida Sans Unicode" charset="0"/>
              </a:rPr>
              <a:t>Qualora </a:t>
            </a:r>
            <a:r>
              <a:rPr lang="it-IT" altLang="it-IT" sz="2400" dirty="0">
                <a:solidFill>
                  <a:srgbClr val="002060"/>
                </a:solidFill>
                <a:latin typeface="Calibri" charset="0"/>
                <a:ea typeface="Lucida Sans Unicode" charset="0"/>
                <a:cs typeface="Lucida Sans Unicode" charset="0"/>
              </a:rPr>
              <a:t>un Ente giuridico risulti affiliato a più Organismi sportivi, la sua iscrizione sarà oggetto del procedimento di cancellazione se viene attivato almeno un codice di sospensione per tutti gli Organismi sportivi. La validità delle iscrizioni ed i procedimenti di revoca o nullità saranno regolati dall’apposito Regolamento.</a:t>
            </a:r>
          </a:p>
        </p:txBody>
      </p:sp>
      <p:sp>
        <p:nvSpPr>
          <p:cNvPr id="5" name="Rettangolo 4"/>
          <p:cNvSpPr/>
          <p:nvPr/>
        </p:nvSpPr>
        <p:spPr>
          <a:xfrm>
            <a:off x="270933" y="4195616"/>
            <a:ext cx="11734800" cy="1938992"/>
          </a:xfrm>
          <a:prstGeom prst="rect">
            <a:avLst/>
          </a:prstGeom>
        </p:spPr>
        <p:txBody>
          <a:bodyPr wrap="square">
            <a:spAutoFit/>
          </a:bodyPr>
          <a:lstStyle/>
          <a:p>
            <a:pPr algn="just"/>
            <a:r>
              <a:rPr lang="it-IT" altLang="it-IT" sz="2400" b="1" dirty="0">
                <a:solidFill>
                  <a:srgbClr val="002060"/>
                </a:solidFill>
                <a:latin typeface="Calibri" charset="0"/>
                <a:ea typeface="Lucida Sans Unicode" charset="0"/>
                <a:cs typeface="Lucida Sans Unicode" charset="0"/>
              </a:rPr>
              <a:t>Gli Organismi sportivi sprovvisti di un sistema informatico per la gestione delle affiliazioni, del tesseramento e delle gare, in conformità a quanto il Consiglio Nazionale deciderà circa i tempi di adeguamento al nuovo sistema,  potranno accedere ad un’area riservata (autenticazione con nome utente e password) che metterà a disposizione una serie di interfacce web per il caricamento manuale di tutte le informazioni previste.</a:t>
            </a:r>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666" y="171959"/>
            <a:ext cx="1257300" cy="1038225"/>
          </a:xfrm>
          <a:prstGeom prst="rect">
            <a:avLst/>
          </a:prstGeom>
        </p:spPr>
      </p:pic>
    </p:spTree>
    <p:extLst>
      <p:ext uri="{BB962C8B-B14F-4D97-AF65-F5344CB8AC3E}">
        <p14:creationId xmlns:p14="http://schemas.microsoft.com/office/powerpoint/2010/main" val="36400084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74000">
              <a:schemeClr val="accent3">
                <a:lumMod val="27000"/>
                <a:lumOff val="73000"/>
              </a:schemeClr>
            </a:gs>
            <a:gs pos="83000">
              <a:schemeClr val="accent3">
                <a:lumMod val="32000"/>
                <a:lumOff val="68000"/>
              </a:schemeClr>
            </a:gs>
            <a:gs pos="100000">
              <a:schemeClr val="accent3">
                <a:lumMod val="27000"/>
                <a:lumOff val="73000"/>
              </a:schemeClr>
            </a:gs>
          </a:gsLst>
          <a:lin ang="2700000" scaled="1"/>
          <a:tileRect/>
        </a:gradFill>
        <a:effectLst/>
      </p:bgPr>
    </p:bg>
    <p:spTree>
      <p:nvGrpSpPr>
        <p:cNvPr id="1" name=""/>
        <p:cNvGrpSpPr/>
        <p:nvPr/>
      </p:nvGrpSpPr>
      <p:grpSpPr>
        <a:xfrm>
          <a:off x="0" y="0"/>
          <a:ext cx="0" cy="0"/>
          <a:chOff x="0" y="0"/>
          <a:chExt cx="0" cy="0"/>
        </a:xfrm>
      </p:grpSpPr>
      <p:sp>
        <p:nvSpPr>
          <p:cNvPr id="14" name="Rettangolo 13"/>
          <p:cNvSpPr/>
          <p:nvPr/>
        </p:nvSpPr>
        <p:spPr>
          <a:xfrm>
            <a:off x="270933" y="1210184"/>
            <a:ext cx="11616267" cy="707886"/>
          </a:xfrm>
          <a:prstGeom prst="rect">
            <a:avLst/>
          </a:prstGeom>
        </p:spPr>
        <p:txBody>
          <a:bodyPr wrap="square">
            <a:spAutoFit/>
          </a:bodyPr>
          <a:lstStyle/>
          <a:p>
            <a:pPr algn="ctr"/>
            <a:r>
              <a:rPr lang="it-IT" altLang="it-IT" sz="4000" b="1" dirty="0" smtClean="0">
                <a:solidFill>
                  <a:srgbClr val="002060"/>
                </a:solidFill>
                <a:latin typeface="Calibri" charset="0"/>
              </a:rPr>
              <a:t>COSA PREVEDE LA LEGGE ISTITUTIVA DEL REGISTRO</a:t>
            </a:r>
            <a:endParaRPr lang="it-IT" altLang="it-IT" sz="4000" b="1" dirty="0">
              <a:solidFill>
                <a:srgbClr val="002060"/>
              </a:solidFill>
              <a:latin typeface="Calibri" charset="0"/>
            </a:endParaRPr>
          </a:p>
        </p:txBody>
      </p:sp>
      <p:sp>
        <p:nvSpPr>
          <p:cNvPr id="4" name="Rettangolo 3"/>
          <p:cNvSpPr/>
          <p:nvPr/>
        </p:nvSpPr>
        <p:spPr>
          <a:xfrm>
            <a:off x="270933" y="2235117"/>
            <a:ext cx="11463867" cy="1692771"/>
          </a:xfrm>
          <a:prstGeom prst="rect">
            <a:avLst/>
          </a:prstGeom>
        </p:spPr>
        <p:txBody>
          <a:bodyPr wrap="square">
            <a:spAutoFit/>
          </a:bodyPr>
          <a:lstStyle/>
          <a:p>
            <a:r>
              <a:rPr lang="it-IT" altLang="it-IT" sz="3200" b="1" dirty="0">
                <a:solidFill>
                  <a:srgbClr val="002060"/>
                </a:solidFill>
                <a:latin typeface="Calibri" charset="0"/>
                <a:ea typeface="Lucida Sans Unicode" charset="0"/>
                <a:cs typeface="Lucida Sans Unicode" charset="0"/>
              </a:rPr>
              <a:t>Attraverso il registro il </a:t>
            </a:r>
            <a:r>
              <a:rPr lang="it-IT" altLang="it-IT" sz="3200" b="1" dirty="0" smtClean="0">
                <a:solidFill>
                  <a:srgbClr val="002060"/>
                </a:solidFill>
                <a:latin typeface="Calibri" charset="0"/>
                <a:ea typeface="Lucida Sans Unicode" charset="0"/>
                <a:cs typeface="Lucida Sans Unicode" charset="0"/>
              </a:rPr>
              <a:t>CONI:</a:t>
            </a:r>
            <a:endParaRPr lang="it-IT" altLang="it-IT" sz="3200" b="1" dirty="0">
              <a:solidFill>
                <a:srgbClr val="002060"/>
              </a:solidFill>
              <a:latin typeface="Calibri" charset="0"/>
              <a:ea typeface="Lucida Sans Unicode" charset="0"/>
              <a:cs typeface="Lucida Sans Unicode" charset="0"/>
            </a:endParaRPr>
          </a:p>
          <a:p>
            <a:pPr algn="just"/>
            <a:r>
              <a:rPr lang="it-IT" altLang="it-IT" sz="2400" dirty="0" smtClean="0">
                <a:solidFill>
                  <a:srgbClr val="002060"/>
                </a:solidFill>
                <a:latin typeface="Calibri" charset="0"/>
                <a:ea typeface="Lucida Sans Unicode" charset="0"/>
                <a:cs typeface="Lucida Sans Unicode" charset="0"/>
              </a:rPr>
              <a:t>Riconosce </a:t>
            </a:r>
            <a:r>
              <a:rPr lang="it-IT" altLang="it-IT" sz="2400" dirty="0">
                <a:solidFill>
                  <a:srgbClr val="002060"/>
                </a:solidFill>
                <a:latin typeface="Calibri" charset="0"/>
                <a:ea typeface="Lucida Sans Unicode" charset="0"/>
                <a:cs typeface="Lucida Sans Unicode" charset="0"/>
              </a:rPr>
              <a:t>ai fini sportivi le associazioni e società sportive dilettantistiche  (art. 6  c. 4  lettera h  - art. 29 c. 2 Statuto CONI) attribuendo a ciascuna affiliazione con FSN/DSA/EPS un distinto numero di iscrizione.</a:t>
            </a:r>
          </a:p>
        </p:txBody>
      </p:sp>
      <p:sp>
        <p:nvSpPr>
          <p:cNvPr id="5" name="Rettangolo 4"/>
          <p:cNvSpPr/>
          <p:nvPr/>
        </p:nvSpPr>
        <p:spPr>
          <a:xfrm>
            <a:off x="270933" y="4046420"/>
            <a:ext cx="11463867" cy="2062103"/>
          </a:xfrm>
          <a:prstGeom prst="rect">
            <a:avLst/>
          </a:prstGeom>
        </p:spPr>
        <p:txBody>
          <a:bodyPr wrap="square">
            <a:spAutoFit/>
          </a:bodyPr>
          <a:lstStyle/>
          <a:p>
            <a:r>
              <a:rPr lang="it-IT" altLang="it-IT" sz="3200" b="1" dirty="0">
                <a:solidFill>
                  <a:srgbClr val="002060"/>
                </a:solidFill>
                <a:latin typeface="Calibri" charset="0"/>
                <a:ea typeface="Lucida Sans Unicode" charset="0"/>
                <a:cs typeface="Lucida Sans Unicode" charset="0"/>
              </a:rPr>
              <a:t>Obblighi del </a:t>
            </a:r>
            <a:r>
              <a:rPr lang="it-IT" altLang="it-IT" sz="3200" b="1" dirty="0" smtClean="0">
                <a:solidFill>
                  <a:srgbClr val="002060"/>
                </a:solidFill>
                <a:latin typeface="Calibri" charset="0"/>
                <a:ea typeface="Lucida Sans Unicode" charset="0"/>
                <a:cs typeface="Lucida Sans Unicode" charset="0"/>
              </a:rPr>
              <a:t>CONI:</a:t>
            </a:r>
          </a:p>
          <a:p>
            <a:pPr algn="just"/>
            <a:r>
              <a:rPr lang="it-IT" altLang="it-IT" sz="2400" dirty="0">
                <a:solidFill>
                  <a:srgbClr val="002060"/>
                </a:solidFill>
                <a:latin typeface="Calibri" charset="0"/>
                <a:ea typeface="Lucida Sans Unicode" charset="0"/>
                <a:cs typeface="Lucida Sans Unicode" charset="0"/>
              </a:rPr>
              <a:t>redigere l’elenco delle associazioni e società sportive dilettantistiche da trasmettere annualmente al Ministero dell’Economia e delle Finanze – Agenzia delle Entrate per verificare la legittima fruizione dei benefici fiscali previsti per l’associazionismo sportivo (art. 7 c. 2. del D.L. 28 maggio 2004 n° 136 convertito dalla L. 27 luglio 2004 n° 186).</a:t>
            </a:r>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57300" cy="1038225"/>
          </a:xfrm>
          <a:prstGeom prst="rect">
            <a:avLst/>
          </a:prstGeom>
        </p:spPr>
      </p:pic>
    </p:spTree>
    <p:extLst>
      <p:ext uri="{BB962C8B-B14F-4D97-AF65-F5344CB8AC3E}">
        <p14:creationId xmlns:p14="http://schemas.microsoft.com/office/powerpoint/2010/main" val="87544781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74000">
              <a:schemeClr val="accent3">
                <a:lumMod val="27000"/>
                <a:lumOff val="73000"/>
              </a:schemeClr>
            </a:gs>
            <a:gs pos="83000">
              <a:schemeClr val="accent3">
                <a:lumMod val="32000"/>
                <a:lumOff val="68000"/>
              </a:schemeClr>
            </a:gs>
            <a:gs pos="100000">
              <a:schemeClr val="accent3">
                <a:lumMod val="27000"/>
                <a:lumOff val="73000"/>
              </a:schemeClr>
            </a:gs>
          </a:gsLst>
          <a:lin ang="2700000" scaled="1"/>
          <a:tileRect/>
        </a:gradFill>
        <a:effectLst/>
      </p:bgPr>
    </p:bg>
    <p:spTree>
      <p:nvGrpSpPr>
        <p:cNvPr id="1" name=""/>
        <p:cNvGrpSpPr/>
        <p:nvPr/>
      </p:nvGrpSpPr>
      <p:grpSpPr>
        <a:xfrm>
          <a:off x="0" y="0"/>
          <a:ext cx="0" cy="0"/>
          <a:chOff x="0" y="0"/>
          <a:chExt cx="0" cy="0"/>
        </a:xfrm>
      </p:grpSpPr>
      <p:sp>
        <p:nvSpPr>
          <p:cNvPr id="14" name="Rettangolo 13"/>
          <p:cNvSpPr/>
          <p:nvPr/>
        </p:nvSpPr>
        <p:spPr>
          <a:xfrm>
            <a:off x="270933" y="1210184"/>
            <a:ext cx="11616267" cy="707886"/>
          </a:xfrm>
          <a:prstGeom prst="rect">
            <a:avLst/>
          </a:prstGeom>
        </p:spPr>
        <p:txBody>
          <a:bodyPr wrap="square">
            <a:spAutoFit/>
          </a:bodyPr>
          <a:lstStyle/>
          <a:p>
            <a:pPr algn="ctr"/>
            <a:r>
              <a:rPr lang="it-IT" altLang="it-IT" sz="4000" b="1" dirty="0">
                <a:solidFill>
                  <a:srgbClr val="002060"/>
                </a:solidFill>
                <a:latin typeface="Calibri" charset="0"/>
              </a:rPr>
              <a:t>Modalità di iscrizione fino al 31.12.2017</a:t>
            </a:r>
          </a:p>
        </p:txBody>
      </p:sp>
      <p:sp>
        <p:nvSpPr>
          <p:cNvPr id="4" name="Rettangolo 3"/>
          <p:cNvSpPr/>
          <p:nvPr/>
        </p:nvSpPr>
        <p:spPr>
          <a:xfrm>
            <a:off x="270933" y="1964189"/>
            <a:ext cx="11463867" cy="1692771"/>
          </a:xfrm>
          <a:prstGeom prst="rect">
            <a:avLst/>
          </a:prstGeom>
        </p:spPr>
        <p:txBody>
          <a:bodyPr wrap="square">
            <a:spAutoFit/>
          </a:bodyPr>
          <a:lstStyle/>
          <a:p>
            <a:r>
              <a:rPr lang="it-IT" altLang="it-IT" sz="3200" b="1" dirty="0">
                <a:solidFill>
                  <a:srgbClr val="002060"/>
                </a:solidFill>
                <a:latin typeface="Calibri" charset="0"/>
                <a:ea typeface="Lucida Sans Unicode" charset="0"/>
                <a:cs typeface="Lucida Sans Unicode" charset="0"/>
              </a:rPr>
              <a:t>iter </a:t>
            </a:r>
            <a:r>
              <a:rPr lang="it-IT" altLang="it-IT" sz="3200" b="1" dirty="0" smtClean="0">
                <a:solidFill>
                  <a:srgbClr val="002060"/>
                </a:solidFill>
                <a:latin typeface="Calibri" charset="0"/>
                <a:ea typeface="Lucida Sans Unicode" charset="0"/>
                <a:cs typeface="Lucida Sans Unicode" charset="0"/>
              </a:rPr>
              <a:t>standard</a:t>
            </a:r>
          </a:p>
          <a:p>
            <a:pPr algn="just"/>
            <a:r>
              <a:rPr lang="it-IT" altLang="it-IT" sz="2400" dirty="0" smtClean="0">
                <a:solidFill>
                  <a:srgbClr val="002060"/>
                </a:solidFill>
                <a:latin typeface="Calibri" charset="0"/>
                <a:ea typeface="Lucida Sans Unicode" charset="0"/>
                <a:cs typeface="Lucida Sans Unicode" charset="0"/>
              </a:rPr>
              <a:t>la </a:t>
            </a:r>
            <a:r>
              <a:rPr lang="it-IT" altLang="it-IT" sz="2400" dirty="0">
                <a:solidFill>
                  <a:srgbClr val="002060"/>
                </a:solidFill>
                <a:latin typeface="Calibri" charset="0"/>
                <a:ea typeface="Lucida Sans Unicode" charset="0"/>
                <a:cs typeface="Lucida Sans Unicode" charset="0"/>
              </a:rPr>
              <a:t>cui procedura d’iscrizione telematica ricade nella </a:t>
            </a:r>
            <a:r>
              <a:rPr lang="it-IT" altLang="it-IT" sz="2400" dirty="0" smtClean="0">
                <a:solidFill>
                  <a:srgbClr val="002060"/>
                </a:solidFill>
                <a:latin typeface="Calibri" charset="0"/>
                <a:ea typeface="Lucida Sans Unicode" charset="0"/>
                <a:cs typeface="Lucida Sans Unicode" charset="0"/>
              </a:rPr>
              <a:t>responsabilità della </a:t>
            </a:r>
            <a:r>
              <a:rPr lang="it-IT" altLang="it-IT" sz="2400" dirty="0">
                <a:solidFill>
                  <a:srgbClr val="002060"/>
                </a:solidFill>
                <a:latin typeface="Calibri" charset="0"/>
                <a:ea typeface="Lucida Sans Unicode" charset="0"/>
                <a:cs typeface="Lucida Sans Unicode" charset="0"/>
              </a:rPr>
              <a:t>singola associazione/società e presuppone il </a:t>
            </a:r>
            <a:r>
              <a:rPr lang="it-IT" altLang="it-IT" sz="2400" dirty="0" smtClean="0">
                <a:solidFill>
                  <a:srgbClr val="002060"/>
                </a:solidFill>
                <a:latin typeface="Calibri" charset="0"/>
                <a:ea typeface="Lucida Sans Unicode" charset="0"/>
                <a:cs typeface="Lucida Sans Unicode" charset="0"/>
              </a:rPr>
              <a:t>preventivo </a:t>
            </a:r>
            <a:r>
              <a:rPr lang="it-IT" altLang="it-IT" sz="2400" dirty="0">
                <a:solidFill>
                  <a:srgbClr val="002060"/>
                </a:solidFill>
                <a:latin typeface="Calibri" charset="0"/>
                <a:ea typeface="Lucida Sans Unicode" charset="0"/>
                <a:cs typeface="Lucida Sans Unicode" charset="0"/>
              </a:rPr>
              <a:t>caricamento da parte delle FSN/DSA/EPS di sintetici </a:t>
            </a:r>
            <a:r>
              <a:rPr lang="it-IT" altLang="it-IT" sz="2400" dirty="0" smtClean="0">
                <a:solidFill>
                  <a:srgbClr val="002060"/>
                </a:solidFill>
                <a:latin typeface="Calibri" charset="0"/>
                <a:ea typeface="Lucida Sans Unicode" charset="0"/>
                <a:cs typeface="Lucida Sans Unicode" charset="0"/>
              </a:rPr>
              <a:t>dati </a:t>
            </a:r>
            <a:r>
              <a:rPr lang="it-IT" altLang="it-IT" sz="2400" dirty="0">
                <a:solidFill>
                  <a:srgbClr val="002060"/>
                </a:solidFill>
                <a:latin typeface="Calibri" charset="0"/>
                <a:ea typeface="Lucida Sans Unicode" charset="0"/>
                <a:cs typeface="Lucida Sans Unicode" charset="0"/>
              </a:rPr>
              <a:t>identificativi delle proprie affiliate.</a:t>
            </a:r>
          </a:p>
        </p:txBody>
      </p:sp>
      <p:sp>
        <p:nvSpPr>
          <p:cNvPr id="5" name="Rettangolo 4"/>
          <p:cNvSpPr/>
          <p:nvPr/>
        </p:nvSpPr>
        <p:spPr>
          <a:xfrm>
            <a:off x="270933" y="3606155"/>
            <a:ext cx="11463867" cy="2800767"/>
          </a:xfrm>
          <a:prstGeom prst="rect">
            <a:avLst/>
          </a:prstGeom>
        </p:spPr>
        <p:txBody>
          <a:bodyPr wrap="square">
            <a:spAutoFit/>
          </a:bodyPr>
          <a:lstStyle/>
          <a:p>
            <a:r>
              <a:rPr lang="it-IT" altLang="it-IT" sz="3200" b="1" dirty="0">
                <a:solidFill>
                  <a:srgbClr val="002060"/>
                </a:solidFill>
                <a:latin typeface="Calibri" charset="0"/>
                <a:ea typeface="Lucida Sans Unicode" charset="0"/>
                <a:cs typeface="Lucida Sans Unicode" charset="0"/>
              </a:rPr>
              <a:t>iter </a:t>
            </a:r>
            <a:r>
              <a:rPr lang="it-IT" altLang="it-IT" sz="3200" b="1" dirty="0" smtClean="0">
                <a:solidFill>
                  <a:srgbClr val="002060"/>
                </a:solidFill>
                <a:latin typeface="Calibri" charset="0"/>
                <a:ea typeface="Lucida Sans Unicode" charset="0"/>
                <a:cs typeface="Lucida Sans Unicode" charset="0"/>
              </a:rPr>
              <a:t>alternativo</a:t>
            </a:r>
          </a:p>
          <a:p>
            <a:pPr algn="just"/>
            <a:r>
              <a:rPr lang="it-IT" altLang="it-IT" sz="2400" dirty="0" smtClean="0">
                <a:solidFill>
                  <a:srgbClr val="002060"/>
                </a:solidFill>
                <a:latin typeface="Calibri" charset="0"/>
                <a:ea typeface="Lucida Sans Unicode" charset="0"/>
                <a:cs typeface="Lucida Sans Unicode" charset="0"/>
              </a:rPr>
              <a:t>la </a:t>
            </a:r>
            <a:r>
              <a:rPr lang="it-IT" altLang="it-IT" sz="2400" dirty="0">
                <a:solidFill>
                  <a:srgbClr val="002060"/>
                </a:solidFill>
                <a:latin typeface="Calibri" charset="0"/>
                <a:ea typeface="Lucida Sans Unicode" charset="0"/>
                <a:cs typeface="Lucida Sans Unicode" charset="0"/>
              </a:rPr>
              <a:t>cui attivazione è subordinata alla sottoscrizione 	</a:t>
            </a:r>
            <a:r>
              <a:rPr lang="it-IT" altLang="it-IT" sz="2400" dirty="0" smtClean="0">
                <a:solidFill>
                  <a:srgbClr val="002060"/>
                </a:solidFill>
                <a:latin typeface="Calibri" charset="0"/>
                <a:ea typeface="Lucida Sans Unicode" charset="0"/>
                <a:cs typeface="Lucida Sans Unicode" charset="0"/>
              </a:rPr>
              <a:t>di apposita </a:t>
            </a:r>
            <a:r>
              <a:rPr lang="it-IT" altLang="it-IT" sz="2400" dirty="0">
                <a:solidFill>
                  <a:srgbClr val="002060"/>
                </a:solidFill>
                <a:latin typeface="Calibri" charset="0"/>
                <a:ea typeface="Lucida Sans Unicode" charset="0"/>
                <a:cs typeface="Lucida Sans Unicode" charset="0"/>
              </a:rPr>
              <a:t>Convenzione che, sul presupposto della </a:t>
            </a:r>
            <a:r>
              <a:rPr lang="it-IT" altLang="it-IT" sz="2400" dirty="0" smtClean="0">
                <a:solidFill>
                  <a:srgbClr val="002060"/>
                </a:solidFill>
                <a:latin typeface="Calibri" charset="0"/>
                <a:ea typeface="Lucida Sans Unicode" charset="0"/>
                <a:cs typeface="Lucida Sans Unicode" charset="0"/>
              </a:rPr>
              <a:t>delega raccolta </a:t>
            </a:r>
            <a:r>
              <a:rPr lang="it-IT" altLang="it-IT" sz="2400" dirty="0">
                <a:solidFill>
                  <a:srgbClr val="002060"/>
                </a:solidFill>
                <a:latin typeface="Calibri" charset="0"/>
                <a:ea typeface="Lucida Sans Unicode" charset="0"/>
                <a:cs typeface="Lucida Sans Unicode" charset="0"/>
              </a:rPr>
              <a:t>presso gli affiliati iscrivibili, consente alla FSN/DSA/EPS </a:t>
            </a:r>
            <a:r>
              <a:rPr lang="it-IT" altLang="it-IT" sz="2400" dirty="0" smtClean="0">
                <a:solidFill>
                  <a:srgbClr val="002060"/>
                </a:solidFill>
                <a:latin typeface="Calibri" charset="0"/>
                <a:ea typeface="Lucida Sans Unicode" charset="0"/>
                <a:cs typeface="Lucida Sans Unicode" charset="0"/>
              </a:rPr>
              <a:t>convenzionata</a:t>
            </a:r>
            <a:r>
              <a:rPr lang="it-IT" altLang="it-IT" sz="2400" dirty="0">
                <a:solidFill>
                  <a:srgbClr val="002060"/>
                </a:solidFill>
                <a:latin typeface="Calibri" charset="0"/>
                <a:ea typeface="Lucida Sans Unicode" charset="0"/>
                <a:cs typeface="Lucida Sans Unicode" charset="0"/>
              </a:rPr>
              <a:t>, in luogo delle associazioni/società, di trasmettere </a:t>
            </a:r>
            <a:r>
              <a:rPr lang="it-IT" altLang="it-IT" sz="2400" dirty="0" smtClean="0">
                <a:solidFill>
                  <a:srgbClr val="002060"/>
                </a:solidFill>
                <a:latin typeface="Calibri" charset="0"/>
                <a:ea typeface="Lucida Sans Unicode" charset="0"/>
                <a:cs typeface="Lucida Sans Unicode" charset="0"/>
              </a:rPr>
              <a:t>tutti </a:t>
            </a:r>
            <a:r>
              <a:rPr lang="it-IT" altLang="it-IT" sz="2400" dirty="0">
                <a:solidFill>
                  <a:srgbClr val="002060"/>
                </a:solidFill>
                <a:latin typeface="Calibri" charset="0"/>
                <a:ea typeface="Lucida Sans Unicode" charset="0"/>
                <a:cs typeface="Lucida Sans Unicode" charset="0"/>
              </a:rPr>
              <a:t>i dati necessari all’iscrizione mediante l’utilizzo di web </a:t>
            </a:r>
            <a:r>
              <a:rPr lang="it-IT" altLang="it-IT" sz="2400" dirty="0" err="1">
                <a:solidFill>
                  <a:srgbClr val="002060"/>
                </a:solidFill>
                <a:latin typeface="Calibri" charset="0"/>
                <a:ea typeface="Lucida Sans Unicode" charset="0"/>
                <a:cs typeface="Lucida Sans Unicode" charset="0"/>
              </a:rPr>
              <a:t>services</a:t>
            </a:r>
            <a:r>
              <a:rPr lang="it-IT" altLang="it-IT" sz="2400" dirty="0">
                <a:solidFill>
                  <a:srgbClr val="002060"/>
                </a:solidFill>
                <a:latin typeface="Calibri" charset="0"/>
                <a:ea typeface="Lucida Sans Unicode" charset="0"/>
                <a:cs typeface="Lucida Sans Unicode" charset="0"/>
              </a:rPr>
              <a:t> </a:t>
            </a:r>
            <a:r>
              <a:rPr lang="it-IT" altLang="it-IT" sz="2400" dirty="0" smtClean="0">
                <a:solidFill>
                  <a:srgbClr val="002060"/>
                </a:solidFill>
                <a:latin typeface="Calibri" charset="0"/>
                <a:ea typeface="Lucida Sans Unicode" charset="0"/>
                <a:cs typeface="Lucida Sans Unicode" charset="0"/>
              </a:rPr>
              <a:t>la </a:t>
            </a:r>
            <a:r>
              <a:rPr lang="it-IT" altLang="it-IT" sz="2400" dirty="0">
                <a:solidFill>
                  <a:srgbClr val="002060"/>
                </a:solidFill>
                <a:latin typeface="Calibri" charset="0"/>
                <a:ea typeface="Lucida Sans Unicode" charset="0"/>
                <a:cs typeface="Lucida Sans Unicode" charset="0"/>
              </a:rPr>
              <a:t>cui interfaccia CONI è gestita da </a:t>
            </a:r>
            <a:r>
              <a:rPr lang="it-IT" altLang="it-IT" sz="2400" dirty="0" err="1">
                <a:solidFill>
                  <a:srgbClr val="002060"/>
                </a:solidFill>
                <a:latin typeface="Calibri" charset="0"/>
                <a:ea typeface="Lucida Sans Unicode" charset="0"/>
                <a:cs typeface="Lucida Sans Unicode" charset="0"/>
              </a:rPr>
              <a:t>ConiNet</a:t>
            </a:r>
            <a:r>
              <a:rPr lang="it-IT" altLang="it-IT" sz="2400" dirty="0">
                <a:solidFill>
                  <a:srgbClr val="002060"/>
                </a:solidFill>
                <a:latin typeface="Calibri" charset="0"/>
                <a:ea typeface="Lucida Sans Unicode" charset="0"/>
                <a:cs typeface="Lucida Sans Unicode" charset="0"/>
              </a:rPr>
              <a:t> </a:t>
            </a:r>
            <a:r>
              <a:rPr lang="it-IT" altLang="it-IT" sz="2400" dirty="0" err="1">
                <a:solidFill>
                  <a:srgbClr val="002060"/>
                </a:solidFill>
                <a:latin typeface="Calibri" charset="0"/>
                <a:ea typeface="Lucida Sans Unicode" charset="0"/>
                <a:cs typeface="Lucida Sans Unicode" charset="0"/>
              </a:rPr>
              <a:t>SpA</a:t>
            </a:r>
            <a:r>
              <a:rPr lang="it-IT" altLang="it-IT" sz="2400" dirty="0">
                <a:solidFill>
                  <a:srgbClr val="002060"/>
                </a:solidFill>
                <a:latin typeface="Calibri" charset="0"/>
                <a:ea typeface="Lucida Sans Unicode" charset="0"/>
                <a:cs typeface="Lucida Sans Unicode" charset="0"/>
              </a:rPr>
              <a:t>. </a:t>
            </a:r>
            <a:r>
              <a:rPr lang="it-IT" altLang="it-IT" sz="2400" dirty="0" smtClean="0">
                <a:solidFill>
                  <a:srgbClr val="002060"/>
                </a:solidFill>
                <a:latin typeface="Calibri" charset="0"/>
                <a:ea typeface="Lucida Sans Unicode" charset="0"/>
                <a:cs typeface="Lucida Sans Unicode" charset="0"/>
              </a:rPr>
              <a:t>(</a:t>
            </a:r>
            <a:r>
              <a:rPr lang="it-IT" altLang="it-IT" sz="2400" dirty="0">
                <a:solidFill>
                  <a:srgbClr val="002060"/>
                </a:solidFill>
                <a:latin typeface="Calibri" charset="0"/>
                <a:ea typeface="Lucida Sans Unicode" charset="0"/>
                <a:cs typeface="Lucida Sans Unicode" charset="0"/>
              </a:rPr>
              <a:t>Modalità è utilizzata da n. 14 	Enti di Promozione Sportiva e da n. </a:t>
            </a:r>
            <a:r>
              <a:rPr lang="it-IT" altLang="it-IT" sz="2400" dirty="0" smtClean="0">
                <a:solidFill>
                  <a:srgbClr val="002060"/>
                </a:solidFill>
                <a:latin typeface="Calibri" charset="0"/>
                <a:ea typeface="Lucida Sans Unicode" charset="0"/>
                <a:cs typeface="Lucida Sans Unicode" charset="0"/>
              </a:rPr>
              <a:t>13 Federazioni </a:t>
            </a:r>
            <a:r>
              <a:rPr lang="it-IT" altLang="it-IT" sz="2400" dirty="0">
                <a:solidFill>
                  <a:srgbClr val="002060"/>
                </a:solidFill>
                <a:latin typeface="Calibri" charset="0"/>
                <a:ea typeface="Lucida Sans Unicode" charset="0"/>
                <a:cs typeface="Lucida Sans Unicode" charset="0"/>
              </a:rPr>
              <a:t>Sportive Nazionali).</a:t>
            </a:r>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44" y="0"/>
            <a:ext cx="1257300" cy="1038225"/>
          </a:xfrm>
          <a:prstGeom prst="rect">
            <a:avLst/>
          </a:prstGeom>
        </p:spPr>
      </p:pic>
    </p:spTree>
    <p:extLst>
      <p:ext uri="{BB962C8B-B14F-4D97-AF65-F5344CB8AC3E}">
        <p14:creationId xmlns:p14="http://schemas.microsoft.com/office/powerpoint/2010/main" val="209990121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74000">
              <a:schemeClr val="accent3">
                <a:lumMod val="27000"/>
                <a:lumOff val="73000"/>
              </a:schemeClr>
            </a:gs>
            <a:gs pos="83000">
              <a:schemeClr val="accent3">
                <a:lumMod val="32000"/>
                <a:lumOff val="68000"/>
              </a:schemeClr>
            </a:gs>
            <a:gs pos="100000">
              <a:schemeClr val="accent3">
                <a:lumMod val="27000"/>
                <a:lumOff val="73000"/>
              </a:schemeClr>
            </a:gs>
          </a:gsLst>
          <a:lin ang="2700000" scaled="1"/>
          <a:tileRect/>
        </a:gradFill>
        <a:effectLst/>
      </p:bgPr>
    </p:bg>
    <p:spTree>
      <p:nvGrpSpPr>
        <p:cNvPr id="1" name=""/>
        <p:cNvGrpSpPr/>
        <p:nvPr/>
      </p:nvGrpSpPr>
      <p:grpSpPr>
        <a:xfrm>
          <a:off x="0" y="0"/>
          <a:ext cx="0" cy="0"/>
          <a:chOff x="0" y="0"/>
          <a:chExt cx="0" cy="0"/>
        </a:xfrm>
      </p:grpSpPr>
      <p:sp>
        <p:nvSpPr>
          <p:cNvPr id="14" name="Rettangolo 13"/>
          <p:cNvSpPr/>
          <p:nvPr/>
        </p:nvSpPr>
        <p:spPr>
          <a:xfrm>
            <a:off x="270933" y="1210184"/>
            <a:ext cx="11616267" cy="707886"/>
          </a:xfrm>
          <a:prstGeom prst="rect">
            <a:avLst/>
          </a:prstGeom>
        </p:spPr>
        <p:txBody>
          <a:bodyPr wrap="square">
            <a:spAutoFit/>
          </a:bodyPr>
          <a:lstStyle/>
          <a:p>
            <a:pPr algn="ctr"/>
            <a:r>
              <a:rPr lang="it-IT" altLang="it-IT" sz="4000" b="1" dirty="0">
                <a:solidFill>
                  <a:srgbClr val="002060"/>
                </a:solidFill>
                <a:latin typeface="Calibri" charset="0"/>
              </a:rPr>
              <a:t>Criticità Registro: Versione Precedente</a:t>
            </a:r>
          </a:p>
        </p:txBody>
      </p:sp>
      <p:sp>
        <p:nvSpPr>
          <p:cNvPr id="4" name="Rettangolo 3"/>
          <p:cNvSpPr/>
          <p:nvPr/>
        </p:nvSpPr>
        <p:spPr>
          <a:xfrm>
            <a:off x="270933" y="1913390"/>
            <a:ext cx="11463867" cy="4539704"/>
          </a:xfrm>
          <a:prstGeom prst="rect">
            <a:avLst/>
          </a:prstGeom>
        </p:spPr>
        <p:txBody>
          <a:bodyPr wrap="square">
            <a:spAutoFit/>
          </a:bodyPr>
          <a:lstStyle/>
          <a:p>
            <a:pPr marL="457200" indent="-457200" algn="just">
              <a:spcAft>
                <a:spcPts val="600"/>
              </a:spcAft>
              <a:buFont typeface="Arial" charset="0"/>
              <a:buChar char="•"/>
            </a:pPr>
            <a:r>
              <a:rPr lang="it-IT" altLang="it-IT" sz="2400" dirty="0">
                <a:solidFill>
                  <a:srgbClr val="002060"/>
                </a:solidFill>
                <a:latin typeface="Calibri" charset="0"/>
                <a:ea typeface="Lucida Sans Unicode" charset="0"/>
                <a:cs typeface="Lucida Sans Unicode" charset="0"/>
              </a:rPr>
              <a:t>Ogni ASD/SSD, presente nel Registro per </a:t>
            </a:r>
            <a:r>
              <a:rPr lang="it-IT" altLang="it-IT" sz="2400" dirty="0" err="1">
                <a:solidFill>
                  <a:srgbClr val="002060"/>
                </a:solidFill>
                <a:latin typeface="Calibri" charset="0"/>
                <a:ea typeface="Lucida Sans Unicode" charset="0"/>
                <a:cs typeface="Lucida Sans Unicode" charset="0"/>
              </a:rPr>
              <a:t>n</a:t>
            </a:r>
            <a:r>
              <a:rPr lang="it-IT" altLang="it-IT" sz="2400" dirty="0">
                <a:solidFill>
                  <a:srgbClr val="002060"/>
                </a:solidFill>
                <a:latin typeface="Calibri" charset="0"/>
                <a:ea typeface="Lucida Sans Unicode" charset="0"/>
                <a:cs typeface="Lucida Sans Unicode" charset="0"/>
              </a:rPr>
              <a:t>-affiliazioni, deve gestire </a:t>
            </a:r>
            <a:r>
              <a:rPr lang="it-IT" altLang="it-IT" sz="2400" dirty="0" err="1">
                <a:solidFill>
                  <a:srgbClr val="002060"/>
                </a:solidFill>
                <a:latin typeface="Calibri" charset="0"/>
                <a:ea typeface="Lucida Sans Unicode" charset="0"/>
                <a:cs typeface="Lucida Sans Unicode" charset="0"/>
              </a:rPr>
              <a:t>n</a:t>
            </a:r>
            <a:r>
              <a:rPr lang="it-IT" altLang="it-IT" sz="2400" dirty="0">
                <a:solidFill>
                  <a:srgbClr val="002060"/>
                </a:solidFill>
                <a:latin typeface="Calibri" charset="0"/>
                <a:ea typeface="Lucida Sans Unicode" charset="0"/>
                <a:cs typeface="Lucida Sans Unicode" charset="0"/>
              </a:rPr>
              <a:t>-iscrizioni, una per ogni rapporto di affiliazione. Le informazioni inserite nelle relative schede di iscrizione possono quindi rivelarsi non omogenee sebbene riferite alla stessa ASD/SSD;</a:t>
            </a:r>
          </a:p>
          <a:p>
            <a:pPr marL="457200" indent="-457200" algn="just">
              <a:spcAft>
                <a:spcPts val="600"/>
              </a:spcAft>
              <a:buFont typeface="Arial" charset="0"/>
              <a:buChar char="•"/>
            </a:pPr>
            <a:r>
              <a:rPr lang="it-IT" altLang="it-IT" sz="2400" dirty="0">
                <a:solidFill>
                  <a:srgbClr val="002060"/>
                </a:solidFill>
                <a:latin typeface="Calibri" charset="0"/>
                <a:ea typeface="Lucida Sans Unicode" charset="0"/>
                <a:cs typeface="Lucida Sans Unicode" charset="0"/>
              </a:rPr>
              <a:t>Le discipline sportive, peraltro senza una standardizzazione nella denominazione, sono codificate in funzione dell’organismo di affiliazione mescolando quelle riconosciute a quelle non riconosciute;</a:t>
            </a:r>
          </a:p>
          <a:p>
            <a:pPr marL="457200" indent="-457200" algn="just">
              <a:spcAft>
                <a:spcPts val="600"/>
              </a:spcAft>
              <a:buFont typeface="Arial" charset="0"/>
              <a:buChar char="•"/>
            </a:pPr>
            <a:r>
              <a:rPr lang="it-IT" altLang="it-IT" sz="2400" dirty="0">
                <a:solidFill>
                  <a:srgbClr val="002060"/>
                </a:solidFill>
                <a:latin typeface="Calibri" charset="0"/>
                <a:ea typeface="Lucida Sans Unicode" charset="0"/>
                <a:cs typeface="Lucida Sans Unicode" charset="0"/>
              </a:rPr>
              <a:t>Non sono previste sezioni per il caricamento dei tesserati e delle loro categorie;</a:t>
            </a:r>
          </a:p>
          <a:p>
            <a:pPr marL="457200" indent="-457200" algn="just">
              <a:spcAft>
                <a:spcPts val="600"/>
              </a:spcAft>
              <a:buFont typeface="Arial" charset="0"/>
              <a:buChar char="•"/>
            </a:pPr>
            <a:r>
              <a:rPr lang="it-IT" altLang="it-IT" sz="2400" dirty="0">
                <a:solidFill>
                  <a:srgbClr val="002060"/>
                </a:solidFill>
                <a:latin typeface="Calibri" charset="0"/>
                <a:ea typeface="Lucida Sans Unicode" charset="0"/>
                <a:cs typeface="Lucida Sans Unicode" charset="0"/>
              </a:rPr>
              <a:t>Non sono previste sezioni per il caricamento delle attività svolte (sportive, didattiche, formative);</a:t>
            </a:r>
          </a:p>
          <a:p>
            <a:pPr marL="457200" indent="-457200" algn="just">
              <a:spcAft>
                <a:spcPts val="600"/>
              </a:spcAft>
              <a:buFont typeface="Arial" charset="0"/>
              <a:buChar char="•"/>
            </a:pPr>
            <a:r>
              <a:rPr lang="it-IT" altLang="it-IT" sz="2400" dirty="0">
                <a:solidFill>
                  <a:srgbClr val="002060"/>
                </a:solidFill>
                <a:latin typeface="Calibri" charset="0"/>
                <a:ea typeface="Lucida Sans Unicode" charset="0"/>
                <a:cs typeface="Lucida Sans Unicode" charset="0"/>
              </a:rPr>
              <a:t>Non è prevista alcuna area documentale per il caricamento e conservazione degli atti;</a:t>
            </a:r>
          </a:p>
          <a:p>
            <a:pPr marL="457200" indent="-457200" algn="just">
              <a:spcAft>
                <a:spcPts val="600"/>
              </a:spcAft>
              <a:buFont typeface="Arial" charset="0"/>
              <a:buChar char="•"/>
            </a:pPr>
            <a:r>
              <a:rPr lang="it-IT" altLang="it-IT" sz="2400" dirty="0">
                <a:solidFill>
                  <a:srgbClr val="002060"/>
                </a:solidFill>
                <a:latin typeface="Calibri" charset="0"/>
                <a:ea typeface="Lucida Sans Unicode" charset="0"/>
                <a:cs typeface="Lucida Sans Unicode" charset="0"/>
              </a:rPr>
              <a:t>Non è previsto uno schema di rendiconto.</a:t>
            </a:r>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50"/>
            <a:ext cx="1257300" cy="1038225"/>
          </a:xfrm>
          <a:prstGeom prst="rect">
            <a:avLst/>
          </a:prstGeom>
        </p:spPr>
      </p:pic>
    </p:spTree>
    <p:extLst>
      <p:ext uri="{BB962C8B-B14F-4D97-AF65-F5344CB8AC3E}">
        <p14:creationId xmlns:p14="http://schemas.microsoft.com/office/powerpoint/2010/main" val="196611512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74000">
              <a:schemeClr val="accent3">
                <a:lumMod val="27000"/>
                <a:lumOff val="73000"/>
              </a:schemeClr>
            </a:gs>
            <a:gs pos="83000">
              <a:schemeClr val="accent3">
                <a:lumMod val="32000"/>
                <a:lumOff val="68000"/>
              </a:schemeClr>
            </a:gs>
            <a:gs pos="100000">
              <a:schemeClr val="accent3">
                <a:lumMod val="27000"/>
                <a:lumOff val="73000"/>
              </a:schemeClr>
            </a:gs>
          </a:gsLst>
          <a:lin ang="2700000" scaled="1"/>
          <a:tileRect/>
        </a:gradFill>
        <a:effectLst/>
      </p:bgPr>
    </p:bg>
    <p:spTree>
      <p:nvGrpSpPr>
        <p:cNvPr id="1" name=""/>
        <p:cNvGrpSpPr/>
        <p:nvPr/>
      </p:nvGrpSpPr>
      <p:grpSpPr>
        <a:xfrm>
          <a:off x="0" y="0"/>
          <a:ext cx="0" cy="0"/>
          <a:chOff x="0" y="0"/>
          <a:chExt cx="0" cy="0"/>
        </a:xfrm>
      </p:grpSpPr>
      <p:sp>
        <p:nvSpPr>
          <p:cNvPr id="14" name="Rettangolo 13"/>
          <p:cNvSpPr/>
          <p:nvPr/>
        </p:nvSpPr>
        <p:spPr>
          <a:xfrm>
            <a:off x="270933" y="1210184"/>
            <a:ext cx="11616267" cy="707886"/>
          </a:xfrm>
          <a:prstGeom prst="rect">
            <a:avLst/>
          </a:prstGeom>
        </p:spPr>
        <p:txBody>
          <a:bodyPr wrap="square">
            <a:spAutoFit/>
          </a:bodyPr>
          <a:lstStyle/>
          <a:p>
            <a:pPr algn="ctr"/>
            <a:r>
              <a:rPr lang="it-IT" altLang="it-IT" sz="4000" b="1" dirty="0">
                <a:solidFill>
                  <a:srgbClr val="002060"/>
                </a:solidFill>
                <a:latin typeface="Calibri" charset="0"/>
              </a:rPr>
              <a:t>Caratteristiche del nuovo Registro 2.0</a:t>
            </a:r>
          </a:p>
        </p:txBody>
      </p:sp>
      <p:sp>
        <p:nvSpPr>
          <p:cNvPr id="5" name="Rettangolo 4"/>
          <p:cNvSpPr/>
          <p:nvPr/>
        </p:nvSpPr>
        <p:spPr>
          <a:xfrm>
            <a:off x="270933" y="1964189"/>
            <a:ext cx="11463867" cy="830997"/>
          </a:xfrm>
          <a:prstGeom prst="rect">
            <a:avLst/>
          </a:prstGeom>
        </p:spPr>
        <p:txBody>
          <a:bodyPr wrap="square">
            <a:spAutoFit/>
          </a:bodyPr>
          <a:lstStyle/>
          <a:p>
            <a:pPr marL="457200" indent="-457200" algn="just">
              <a:buFont typeface="Arial" charset="0"/>
              <a:buChar char="•"/>
            </a:pPr>
            <a:r>
              <a:rPr lang="it-IT" altLang="it-IT" sz="2400" dirty="0">
                <a:solidFill>
                  <a:srgbClr val="002060"/>
                </a:solidFill>
                <a:latin typeface="Calibri" charset="0"/>
                <a:ea typeface="Lucida Sans Unicode" charset="0"/>
                <a:cs typeface="Lucida Sans Unicode" charset="0"/>
              </a:rPr>
              <a:t>Consente di censire tutti i nuclei sportivi </a:t>
            </a:r>
            <a:r>
              <a:rPr lang="it-IT" altLang="it-IT" sz="2400" dirty="0" smtClean="0">
                <a:solidFill>
                  <a:srgbClr val="002060"/>
                </a:solidFill>
                <a:latin typeface="Calibri" charset="0"/>
                <a:ea typeface="Lucida Sans Unicode" charset="0"/>
                <a:cs typeface="Lucida Sans Unicode" charset="0"/>
              </a:rPr>
              <a:t>dilettantistici (</a:t>
            </a:r>
            <a:r>
              <a:rPr lang="it-IT" altLang="it-IT" sz="2400" dirty="0">
                <a:solidFill>
                  <a:srgbClr val="002060"/>
                </a:solidFill>
                <a:latin typeface="Calibri" charset="0"/>
                <a:ea typeface="Lucida Sans Unicode" charset="0"/>
                <a:cs typeface="Lucida Sans Unicode" charset="0"/>
              </a:rPr>
              <a:t>ASD/SSD) riconosciuti dal CONI come previsto dalle </a:t>
            </a:r>
            <a:r>
              <a:rPr lang="it-IT" altLang="it-IT" sz="2400" dirty="0" smtClean="0">
                <a:solidFill>
                  <a:srgbClr val="002060"/>
                </a:solidFill>
                <a:latin typeface="Calibri" charset="0"/>
                <a:ea typeface="Lucida Sans Unicode" charset="0"/>
                <a:cs typeface="Lucida Sans Unicode" charset="0"/>
              </a:rPr>
              <a:t>norme </a:t>
            </a:r>
            <a:r>
              <a:rPr lang="it-IT" altLang="it-IT" sz="2400" dirty="0">
                <a:solidFill>
                  <a:srgbClr val="002060"/>
                </a:solidFill>
                <a:latin typeface="Calibri" charset="0"/>
                <a:ea typeface="Lucida Sans Unicode" charset="0"/>
                <a:cs typeface="Lucida Sans Unicode" charset="0"/>
              </a:rPr>
              <a:t>di legge</a:t>
            </a:r>
          </a:p>
        </p:txBody>
      </p:sp>
      <p:sp>
        <p:nvSpPr>
          <p:cNvPr id="6" name="Rettangolo 5"/>
          <p:cNvSpPr/>
          <p:nvPr/>
        </p:nvSpPr>
        <p:spPr>
          <a:xfrm>
            <a:off x="270932" y="2845936"/>
            <a:ext cx="11463867" cy="461665"/>
          </a:xfrm>
          <a:prstGeom prst="rect">
            <a:avLst/>
          </a:prstGeom>
        </p:spPr>
        <p:txBody>
          <a:bodyPr wrap="square">
            <a:spAutoFit/>
          </a:bodyPr>
          <a:lstStyle/>
          <a:p>
            <a:pPr marL="457200" indent="-457200" algn="just">
              <a:buFont typeface="Arial" charset="0"/>
              <a:buChar char="•"/>
            </a:pPr>
            <a:r>
              <a:rPr lang="it-IT" altLang="it-IT" sz="2400" dirty="0" smtClean="0">
                <a:solidFill>
                  <a:srgbClr val="002060"/>
                </a:solidFill>
                <a:latin typeface="Calibri" charset="0"/>
                <a:ea typeface="Lucida Sans Unicode" charset="0"/>
                <a:cs typeface="Lucida Sans Unicode" charset="0"/>
              </a:rPr>
              <a:t>Facilita </a:t>
            </a:r>
            <a:r>
              <a:rPr lang="it-IT" altLang="it-IT" sz="2400" dirty="0">
                <a:solidFill>
                  <a:srgbClr val="002060"/>
                </a:solidFill>
                <a:latin typeface="Calibri" charset="0"/>
                <a:ea typeface="Lucida Sans Unicode" charset="0"/>
                <a:cs typeface="Lucida Sans Unicode" charset="0"/>
              </a:rPr>
              <a:t>il processo di iscrizione per ASD/SSD</a:t>
            </a:r>
          </a:p>
        </p:txBody>
      </p:sp>
      <p:sp>
        <p:nvSpPr>
          <p:cNvPr id="7" name="Rettangolo 6"/>
          <p:cNvSpPr/>
          <p:nvPr/>
        </p:nvSpPr>
        <p:spPr>
          <a:xfrm>
            <a:off x="270932" y="3358351"/>
            <a:ext cx="11463867" cy="461665"/>
          </a:xfrm>
          <a:prstGeom prst="rect">
            <a:avLst/>
          </a:prstGeom>
        </p:spPr>
        <p:txBody>
          <a:bodyPr wrap="square">
            <a:spAutoFit/>
          </a:bodyPr>
          <a:lstStyle/>
          <a:p>
            <a:pPr marL="457200" indent="-457200" algn="just">
              <a:buFont typeface="Arial" charset="0"/>
              <a:buChar char="•"/>
            </a:pPr>
            <a:r>
              <a:rPr lang="it-IT" altLang="it-IT" sz="2400" dirty="0">
                <a:solidFill>
                  <a:srgbClr val="002060"/>
                </a:solidFill>
                <a:latin typeface="Calibri" charset="0"/>
                <a:ea typeface="Lucida Sans Unicode" charset="0"/>
                <a:cs typeface="Lucida Sans Unicode" charset="0"/>
              </a:rPr>
              <a:t>Rende certi numero e identità giuridica dei soggetti </a:t>
            </a:r>
            <a:r>
              <a:rPr lang="it-IT" altLang="it-IT" sz="2400" dirty="0" smtClean="0">
                <a:solidFill>
                  <a:srgbClr val="002060"/>
                </a:solidFill>
                <a:latin typeface="Calibri" charset="0"/>
                <a:ea typeface="Lucida Sans Unicode" charset="0"/>
                <a:cs typeface="Lucida Sans Unicode" charset="0"/>
              </a:rPr>
              <a:t>coinvolti </a:t>
            </a:r>
            <a:endParaRPr lang="it-IT" altLang="it-IT" sz="2400" dirty="0">
              <a:solidFill>
                <a:srgbClr val="002060"/>
              </a:solidFill>
              <a:latin typeface="Calibri" charset="0"/>
              <a:ea typeface="Lucida Sans Unicode" charset="0"/>
              <a:cs typeface="Lucida Sans Unicode" charset="0"/>
            </a:endParaRPr>
          </a:p>
        </p:txBody>
      </p:sp>
      <p:sp>
        <p:nvSpPr>
          <p:cNvPr id="8" name="Rettangolo 7"/>
          <p:cNvSpPr/>
          <p:nvPr/>
        </p:nvSpPr>
        <p:spPr>
          <a:xfrm>
            <a:off x="270932" y="3870766"/>
            <a:ext cx="11463867" cy="830997"/>
          </a:xfrm>
          <a:prstGeom prst="rect">
            <a:avLst/>
          </a:prstGeom>
        </p:spPr>
        <p:txBody>
          <a:bodyPr wrap="square">
            <a:spAutoFit/>
          </a:bodyPr>
          <a:lstStyle/>
          <a:p>
            <a:pPr marL="457200" indent="-457200" algn="just">
              <a:buFont typeface="Arial" charset="0"/>
              <a:buChar char="•"/>
            </a:pPr>
            <a:r>
              <a:rPr lang="it-IT" altLang="it-IT" sz="2400" dirty="0">
                <a:solidFill>
                  <a:srgbClr val="002060"/>
                </a:solidFill>
                <a:latin typeface="Calibri" charset="0"/>
                <a:ea typeface="Lucida Sans Unicode" charset="0"/>
                <a:cs typeface="Lucida Sans Unicode" charset="0"/>
              </a:rPr>
              <a:t>Registra tutte le attività svolte dalle ASD/SSD </a:t>
            </a:r>
            <a:r>
              <a:rPr lang="it-IT" altLang="it-IT" sz="2400" dirty="0" smtClean="0">
                <a:solidFill>
                  <a:srgbClr val="002060"/>
                </a:solidFill>
                <a:latin typeface="Calibri" charset="0"/>
                <a:ea typeface="Lucida Sans Unicode" charset="0"/>
                <a:cs typeface="Lucida Sans Unicode" charset="0"/>
              </a:rPr>
              <a:t>nell’ambito </a:t>
            </a:r>
            <a:r>
              <a:rPr lang="it-IT" altLang="it-IT" sz="2400" dirty="0">
                <a:solidFill>
                  <a:srgbClr val="002060"/>
                </a:solidFill>
                <a:latin typeface="Calibri" charset="0"/>
                <a:ea typeface="Lucida Sans Unicode" charset="0"/>
                <a:cs typeface="Lucida Sans Unicode" charset="0"/>
              </a:rPr>
              <a:t>dei programmi sportivi e di formazione </a:t>
            </a:r>
            <a:r>
              <a:rPr lang="it-IT" altLang="it-IT" sz="2400" dirty="0" smtClean="0">
                <a:solidFill>
                  <a:srgbClr val="002060"/>
                </a:solidFill>
                <a:latin typeface="Calibri" charset="0"/>
                <a:ea typeface="Lucida Sans Unicode" charset="0"/>
                <a:cs typeface="Lucida Sans Unicode" charset="0"/>
              </a:rPr>
              <a:t>adottati </a:t>
            </a:r>
            <a:r>
              <a:rPr lang="it-IT" altLang="it-IT" sz="2400" dirty="0">
                <a:solidFill>
                  <a:srgbClr val="002060"/>
                </a:solidFill>
                <a:latin typeface="Calibri" charset="0"/>
                <a:ea typeface="Lucida Sans Unicode" charset="0"/>
                <a:cs typeface="Lucida Sans Unicode" charset="0"/>
              </a:rPr>
              <a:t>e autorizzati dalle FSN/DSA/EPS</a:t>
            </a:r>
          </a:p>
        </p:txBody>
      </p:sp>
      <p:sp>
        <p:nvSpPr>
          <p:cNvPr id="9" name="Rettangolo 8"/>
          <p:cNvSpPr/>
          <p:nvPr/>
        </p:nvSpPr>
        <p:spPr>
          <a:xfrm>
            <a:off x="270932" y="4752513"/>
            <a:ext cx="11463867" cy="830997"/>
          </a:xfrm>
          <a:prstGeom prst="rect">
            <a:avLst/>
          </a:prstGeom>
        </p:spPr>
        <p:txBody>
          <a:bodyPr wrap="square">
            <a:spAutoFit/>
          </a:bodyPr>
          <a:lstStyle/>
          <a:p>
            <a:pPr marL="457200" indent="-457200" algn="just">
              <a:buFont typeface="Arial" charset="0"/>
              <a:buChar char="•"/>
            </a:pPr>
            <a:r>
              <a:rPr lang="it-IT" altLang="it-IT" sz="2400" dirty="0" smtClean="0">
                <a:solidFill>
                  <a:srgbClr val="002060"/>
                </a:solidFill>
                <a:latin typeface="Calibri" charset="0"/>
                <a:ea typeface="Lucida Sans Unicode" charset="0"/>
                <a:cs typeface="Lucida Sans Unicode" charset="0"/>
              </a:rPr>
              <a:t>Registra </a:t>
            </a:r>
            <a:r>
              <a:rPr lang="it-IT" altLang="it-IT" sz="2400" dirty="0">
                <a:solidFill>
                  <a:srgbClr val="002060"/>
                </a:solidFill>
                <a:latin typeface="Calibri" charset="0"/>
                <a:ea typeface="Lucida Sans Unicode" charset="0"/>
                <a:cs typeface="Lucida Sans Unicode" charset="0"/>
              </a:rPr>
              <a:t>tutte le attività svolte delle </a:t>
            </a:r>
            <a:r>
              <a:rPr lang="it-IT" altLang="it-IT" sz="2400" dirty="0" smtClean="0">
                <a:solidFill>
                  <a:srgbClr val="002060"/>
                </a:solidFill>
                <a:latin typeface="Calibri" charset="0"/>
                <a:ea typeface="Lucida Sans Unicode" charset="0"/>
                <a:cs typeface="Lucida Sans Unicode" charset="0"/>
              </a:rPr>
              <a:t>ASD/SSD nell’ambito </a:t>
            </a:r>
            <a:r>
              <a:rPr lang="it-IT" altLang="it-IT" sz="2400" dirty="0">
                <a:solidFill>
                  <a:srgbClr val="002060"/>
                </a:solidFill>
                <a:latin typeface="Calibri" charset="0"/>
                <a:ea typeface="Lucida Sans Unicode" charset="0"/>
                <a:cs typeface="Lucida Sans Unicode" charset="0"/>
              </a:rPr>
              <a:t>istituzionale delle FSN/DSA/EPS</a:t>
            </a:r>
          </a:p>
        </p:txBody>
      </p:sp>
      <p:sp>
        <p:nvSpPr>
          <p:cNvPr id="11" name="Rettangolo 10"/>
          <p:cNvSpPr/>
          <p:nvPr/>
        </p:nvSpPr>
        <p:spPr>
          <a:xfrm>
            <a:off x="280457" y="5629629"/>
            <a:ext cx="11463867" cy="461665"/>
          </a:xfrm>
          <a:prstGeom prst="rect">
            <a:avLst/>
          </a:prstGeom>
        </p:spPr>
        <p:txBody>
          <a:bodyPr wrap="square">
            <a:spAutoFit/>
          </a:bodyPr>
          <a:lstStyle/>
          <a:p>
            <a:pPr marL="457200" indent="-457200" algn="just">
              <a:buFont typeface="Arial" charset="0"/>
              <a:buChar char="•"/>
            </a:pPr>
            <a:r>
              <a:rPr lang="it-IT" altLang="it-IT" sz="2400" dirty="0" smtClean="0">
                <a:solidFill>
                  <a:srgbClr val="002060"/>
                </a:solidFill>
                <a:latin typeface="Arial" charset="0"/>
                <a:ea typeface="MS PGothic" charset="-128"/>
                <a:cs typeface="Arial" charset="0"/>
              </a:rPr>
              <a:t>Standardizza </a:t>
            </a:r>
            <a:r>
              <a:rPr lang="it-IT" altLang="it-IT" sz="2400" dirty="0">
                <a:solidFill>
                  <a:srgbClr val="002060"/>
                </a:solidFill>
                <a:latin typeface="Arial" charset="0"/>
                <a:ea typeface="MS PGothic" charset="-128"/>
                <a:cs typeface="Arial" charset="0"/>
              </a:rPr>
              <a:t>e </a:t>
            </a:r>
            <a:r>
              <a:rPr lang="it-IT" altLang="it-IT" sz="2400" dirty="0" smtClean="0">
                <a:solidFill>
                  <a:srgbClr val="002060"/>
                </a:solidFill>
                <a:latin typeface="Arial" charset="0"/>
                <a:ea typeface="MS PGothic" charset="-128"/>
                <a:cs typeface="Arial" charset="0"/>
              </a:rPr>
              <a:t>rende </a:t>
            </a:r>
            <a:r>
              <a:rPr lang="it-IT" altLang="it-IT" sz="2400" dirty="0">
                <a:solidFill>
                  <a:srgbClr val="002060"/>
                </a:solidFill>
                <a:latin typeface="Arial" charset="0"/>
                <a:ea typeface="MS PGothic" charset="-128"/>
                <a:cs typeface="Arial" charset="0"/>
              </a:rPr>
              <a:t>trasparenti i processi statistici</a:t>
            </a:r>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870" y="121209"/>
            <a:ext cx="1257300" cy="1038225"/>
          </a:xfrm>
          <a:prstGeom prst="rect">
            <a:avLst/>
          </a:prstGeom>
        </p:spPr>
      </p:pic>
    </p:spTree>
    <p:extLst>
      <p:ext uri="{BB962C8B-B14F-4D97-AF65-F5344CB8AC3E}">
        <p14:creationId xmlns:p14="http://schemas.microsoft.com/office/powerpoint/2010/main" val="117959382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5" grpId="0"/>
      <p:bldP spid="6" grpId="0"/>
      <p:bldP spid="7" grpId="0"/>
      <p:bldP spid="8" grpId="0"/>
      <p:bldP spid="9"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74000">
              <a:schemeClr val="accent3">
                <a:lumMod val="27000"/>
                <a:lumOff val="73000"/>
              </a:schemeClr>
            </a:gs>
            <a:gs pos="83000">
              <a:schemeClr val="accent3">
                <a:lumMod val="32000"/>
                <a:lumOff val="68000"/>
              </a:schemeClr>
            </a:gs>
            <a:gs pos="100000">
              <a:schemeClr val="accent3">
                <a:lumMod val="27000"/>
                <a:lumOff val="73000"/>
              </a:schemeClr>
            </a:gs>
          </a:gsLst>
          <a:lin ang="2700000" scaled="1"/>
          <a:tileRect/>
        </a:gradFill>
        <a:effectLst/>
      </p:bgPr>
    </p:bg>
    <p:spTree>
      <p:nvGrpSpPr>
        <p:cNvPr id="1" name=""/>
        <p:cNvGrpSpPr/>
        <p:nvPr/>
      </p:nvGrpSpPr>
      <p:grpSpPr>
        <a:xfrm>
          <a:off x="0" y="0"/>
          <a:ext cx="0" cy="0"/>
          <a:chOff x="0" y="0"/>
          <a:chExt cx="0" cy="0"/>
        </a:xfrm>
      </p:grpSpPr>
      <p:sp>
        <p:nvSpPr>
          <p:cNvPr id="14" name="Rettangolo 13"/>
          <p:cNvSpPr/>
          <p:nvPr/>
        </p:nvSpPr>
        <p:spPr>
          <a:xfrm>
            <a:off x="270933" y="1210184"/>
            <a:ext cx="11616267" cy="707886"/>
          </a:xfrm>
          <a:prstGeom prst="rect">
            <a:avLst/>
          </a:prstGeom>
        </p:spPr>
        <p:txBody>
          <a:bodyPr wrap="square">
            <a:spAutoFit/>
          </a:bodyPr>
          <a:lstStyle/>
          <a:p>
            <a:pPr algn="ctr"/>
            <a:r>
              <a:rPr lang="it-IT" altLang="it-IT" sz="4000" b="1" dirty="0">
                <a:solidFill>
                  <a:srgbClr val="002060"/>
                </a:solidFill>
                <a:latin typeface="Calibri" charset="0"/>
              </a:rPr>
              <a:t>Caratteristiche del nuovo Registro 2.0</a:t>
            </a:r>
          </a:p>
        </p:txBody>
      </p:sp>
      <p:sp>
        <p:nvSpPr>
          <p:cNvPr id="9" name="Rettangolo 8"/>
          <p:cNvSpPr/>
          <p:nvPr/>
        </p:nvSpPr>
        <p:spPr>
          <a:xfrm>
            <a:off x="270933" y="1964189"/>
            <a:ext cx="11463867" cy="1200329"/>
          </a:xfrm>
          <a:prstGeom prst="rect">
            <a:avLst/>
          </a:prstGeom>
        </p:spPr>
        <p:txBody>
          <a:bodyPr wrap="square">
            <a:spAutoFit/>
          </a:bodyPr>
          <a:lstStyle/>
          <a:p>
            <a:pPr marL="457200" indent="-457200" algn="just">
              <a:buFont typeface="Arial" charset="0"/>
              <a:buChar char="•"/>
            </a:pPr>
            <a:r>
              <a:rPr lang="it-IT" altLang="it-IT" sz="2400" dirty="0" smtClean="0">
                <a:solidFill>
                  <a:srgbClr val="002060"/>
                </a:solidFill>
                <a:latin typeface="Calibri" charset="0"/>
                <a:ea typeface="Lucida Sans Unicode" charset="0"/>
                <a:cs typeface="Lucida Sans Unicode" charset="0"/>
              </a:rPr>
              <a:t>Rende </a:t>
            </a:r>
            <a:r>
              <a:rPr lang="it-IT" altLang="it-IT" sz="2400" dirty="0">
                <a:solidFill>
                  <a:srgbClr val="002060"/>
                </a:solidFill>
                <a:latin typeface="Calibri" charset="0"/>
                <a:ea typeface="Lucida Sans Unicode" charset="0"/>
                <a:cs typeface="Lucida Sans Unicode" charset="0"/>
              </a:rPr>
              <a:t>il Registro uno strumento affidabile per individuare la reale natura sportivo-dilettantistica delle ASD/SSD iscritte, tutelando le stesse in sede di controlli da parte dei soggetti istituzionali (Agenzia delle Entrate, SIAE, INPS).</a:t>
            </a:r>
          </a:p>
        </p:txBody>
      </p:sp>
      <p:sp>
        <p:nvSpPr>
          <p:cNvPr id="10" name="Rettangolo 9"/>
          <p:cNvSpPr/>
          <p:nvPr/>
        </p:nvSpPr>
        <p:spPr>
          <a:xfrm>
            <a:off x="270933" y="3215317"/>
            <a:ext cx="11463867" cy="461665"/>
          </a:xfrm>
          <a:prstGeom prst="rect">
            <a:avLst/>
          </a:prstGeom>
        </p:spPr>
        <p:txBody>
          <a:bodyPr wrap="square">
            <a:spAutoFit/>
          </a:bodyPr>
          <a:lstStyle/>
          <a:p>
            <a:pPr marL="457200" indent="-457200" algn="just">
              <a:buFont typeface="Arial" charset="0"/>
              <a:buChar char="•"/>
            </a:pPr>
            <a:r>
              <a:rPr lang="it-IT" altLang="it-IT" sz="2400" dirty="0" smtClean="0">
                <a:solidFill>
                  <a:srgbClr val="002060"/>
                </a:solidFill>
                <a:latin typeface="Calibri" charset="0"/>
                <a:ea typeface="Lucida Sans Unicode" charset="0"/>
                <a:cs typeface="Lucida Sans Unicode" charset="0"/>
              </a:rPr>
              <a:t>Aumenta </a:t>
            </a:r>
            <a:r>
              <a:rPr lang="it-IT" altLang="it-IT" sz="2400" dirty="0">
                <a:solidFill>
                  <a:srgbClr val="002060"/>
                </a:solidFill>
                <a:latin typeface="Calibri" charset="0"/>
                <a:ea typeface="Lucida Sans Unicode" charset="0"/>
                <a:cs typeface="Lucida Sans Unicode" charset="0"/>
              </a:rPr>
              <a:t>la trasparenza dei processi di attribuzione dei 	</a:t>
            </a:r>
            <a:r>
              <a:rPr lang="it-IT" altLang="it-IT" sz="2400" dirty="0" smtClean="0">
                <a:solidFill>
                  <a:srgbClr val="002060"/>
                </a:solidFill>
                <a:latin typeface="Calibri" charset="0"/>
                <a:ea typeface="Lucida Sans Unicode" charset="0"/>
                <a:cs typeface="Lucida Sans Unicode" charset="0"/>
              </a:rPr>
              <a:t>contributi</a:t>
            </a:r>
            <a:endParaRPr lang="it-IT" altLang="it-IT" sz="2400" dirty="0">
              <a:solidFill>
                <a:srgbClr val="002060"/>
              </a:solidFill>
              <a:latin typeface="Calibri" charset="0"/>
              <a:ea typeface="Lucida Sans Unicode" charset="0"/>
              <a:cs typeface="Lucida Sans Unicode" charset="0"/>
            </a:endParaRPr>
          </a:p>
        </p:txBody>
      </p:sp>
      <p:sp>
        <p:nvSpPr>
          <p:cNvPr id="11" name="Rettangolo 10"/>
          <p:cNvSpPr/>
          <p:nvPr/>
        </p:nvSpPr>
        <p:spPr>
          <a:xfrm>
            <a:off x="270932" y="3727781"/>
            <a:ext cx="11463867" cy="461665"/>
          </a:xfrm>
          <a:prstGeom prst="rect">
            <a:avLst/>
          </a:prstGeom>
        </p:spPr>
        <p:txBody>
          <a:bodyPr wrap="square">
            <a:spAutoFit/>
          </a:bodyPr>
          <a:lstStyle/>
          <a:p>
            <a:pPr marL="457200" indent="-457200" algn="just">
              <a:buFont typeface="Arial" charset="0"/>
              <a:buChar char="•"/>
            </a:pPr>
            <a:r>
              <a:rPr lang="it-IT" altLang="it-IT" sz="2400" dirty="0" smtClean="0">
                <a:solidFill>
                  <a:srgbClr val="002060"/>
                </a:solidFill>
                <a:latin typeface="Calibri" charset="0"/>
                <a:ea typeface="Lucida Sans Unicode" charset="0"/>
                <a:cs typeface="Lucida Sans Unicode" charset="0"/>
              </a:rPr>
              <a:t>Dialoga </a:t>
            </a:r>
            <a:r>
              <a:rPr lang="it-IT" altLang="it-IT" sz="2400" dirty="0">
                <a:solidFill>
                  <a:srgbClr val="002060"/>
                </a:solidFill>
                <a:latin typeface="Calibri" charset="0"/>
                <a:ea typeface="Lucida Sans Unicode" charset="0"/>
                <a:cs typeface="Lucida Sans Unicode" charset="0"/>
              </a:rPr>
              <a:t>con le altre banche dati del CONI</a:t>
            </a:r>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4806"/>
            <a:ext cx="1257300" cy="1038225"/>
          </a:xfrm>
          <a:prstGeom prst="rect">
            <a:avLst/>
          </a:prstGeom>
        </p:spPr>
      </p:pic>
    </p:spTree>
    <p:extLst>
      <p:ext uri="{BB962C8B-B14F-4D97-AF65-F5344CB8AC3E}">
        <p14:creationId xmlns:p14="http://schemas.microsoft.com/office/powerpoint/2010/main" val="59974423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9" grpId="0"/>
      <p:bldP spid="10"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74000">
              <a:schemeClr val="accent3">
                <a:lumMod val="27000"/>
                <a:lumOff val="73000"/>
              </a:schemeClr>
            </a:gs>
            <a:gs pos="83000">
              <a:schemeClr val="accent3">
                <a:lumMod val="32000"/>
                <a:lumOff val="68000"/>
              </a:schemeClr>
            </a:gs>
            <a:gs pos="100000">
              <a:schemeClr val="accent3">
                <a:lumMod val="27000"/>
                <a:lumOff val="73000"/>
              </a:schemeClr>
            </a:gs>
          </a:gsLst>
          <a:lin ang="2700000" scaled="1"/>
          <a:tileRect/>
        </a:gradFill>
        <a:effectLst/>
      </p:bgPr>
    </p:bg>
    <p:spTree>
      <p:nvGrpSpPr>
        <p:cNvPr id="1" name=""/>
        <p:cNvGrpSpPr/>
        <p:nvPr/>
      </p:nvGrpSpPr>
      <p:grpSpPr>
        <a:xfrm>
          <a:off x="0" y="0"/>
          <a:ext cx="0" cy="0"/>
          <a:chOff x="0" y="0"/>
          <a:chExt cx="0" cy="0"/>
        </a:xfrm>
      </p:grpSpPr>
      <p:sp>
        <p:nvSpPr>
          <p:cNvPr id="14" name="Rettangolo 13"/>
          <p:cNvSpPr/>
          <p:nvPr/>
        </p:nvSpPr>
        <p:spPr>
          <a:xfrm>
            <a:off x="270933" y="1210184"/>
            <a:ext cx="11616267" cy="707886"/>
          </a:xfrm>
          <a:prstGeom prst="rect">
            <a:avLst/>
          </a:prstGeom>
        </p:spPr>
        <p:txBody>
          <a:bodyPr wrap="square">
            <a:spAutoFit/>
          </a:bodyPr>
          <a:lstStyle/>
          <a:p>
            <a:pPr algn="ctr"/>
            <a:r>
              <a:rPr lang="it-IT" altLang="it-IT" sz="4000" b="1" dirty="0">
                <a:solidFill>
                  <a:srgbClr val="002060"/>
                </a:solidFill>
                <a:latin typeface="Calibri" charset="0"/>
              </a:rPr>
              <a:t>Caratteristiche</a:t>
            </a:r>
          </a:p>
        </p:txBody>
      </p:sp>
      <p:sp>
        <p:nvSpPr>
          <p:cNvPr id="4" name="Rettangolo 3"/>
          <p:cNvSpPr/>
          <p:nvPr/>
        </p:nvSpPr>
        <p:spPr>
          <a:xfrm>
            <a:off x="270933" y="2405193"/>
            <a:ext cx="11463867" cy="1323439"/>
          </a:xfrm>
          <a:prstGeom prst="rect">
            <a:avLst/>
          </a:prstGeom>
        </p:spPr>
        <p:txBody>
          <a:bodyPr wrap="square">
            <a:spAutoFit/>
          </a:bodyPr>
          <a:lstStyle/>
          <a:p>
            <a:r>
              <a:rPr lang="it-IT" altLang="it-IT" sz="3200" b="1" dirty="0">
                <a:solidFill>
                  <a:srgbClr val="002060"/>
                </a:solidFill>
                <a:latin typeface="Calibri" charset="0"/>
                <a:ea typeface="Lucida Sans Unicode" charset="0"/>
                <a:cs typeface="Lucida Sans Unicode" charset="0"/>
              </a:rPr>
              <a:t>SEZIONE PUBBLICA </a:t>
            </a:r>
            <a:endParaRPr lang="it-IT" altLang="it-IT" sz="3200" b="1" dirty="0" smtClean="0">
              <a:solidFill>
                <a:srgbClr val="002060"/>
              </a:solidFill>
              <a:latin typeface="Calibri" charset="0"/>
              <a:ea typeface="Lucida Sans Unicode" charset="0"/>
              <a:cs typeface="Lucida Sans Unicode" charset="0"/>
            </a:endParaRPr>
          </a:p>
          <a:p>
            <a:r>
              <a:rPr lang="it-IT" altLang="it-IT" sz="2400" dirty="0">
                <a:solidFill>
                  <a:srgbClr val="002060"/>
                </a:solidFill>
                <a:latin typeface="Calibri" charset="0"/>
                <a:ea typeface="Lucida Sans Unicode" charset="0"/>
                <a:cs typeface="Lucida Sans Unicode" charset="0"/>
              </a:rPr>
              <a:t>Accessibile da chiunque si connetta al </a:t>
            </a:r>
            <a:r>
              <a:rPr lang="it-IT" altLang="it-IT" sz="2400" dirty="0" smtClean="0">
                <a:solidFill>
                  <a:srgbClr val="002060"/>
                </a:solidFill>
                <a:latin typeface="Calibri" charset="0"/>
                <a:ea typeface="Lucida Sans Unicode" charset="0"/>
                <a:cs typeface="Lucida Sans Unicode" charset="0"/>
              </a:rPr>
              <a:t>sito comprende </a:t>
            </a:r>
            <a:r>
              <a:rPr lang="it-IT" altLang="it-IT" sz="2400" dirty="0">
                <a:solidFill>
                  <a:srgbClr val="002060"/>
                </a:solidFill>
                <a:latin typeface="Calibri" charset="0"/>
                <a:ea typeface="Lucida Sans Unicode" charset="0"/>
                <a:cs typeface="Lucida Sans Unicode" charset="0"/>
              </a:rPr>
              <a:t>solo dati determinati dalla G.N. </a:t>
            </a:r>
            <a:r>
              <a:rPr lang="it-IT" altLang="it-IT" sz="2400" dirty="0" smtClean="0">
                <a:solidFill>
                  <a:srgbClr val="002060"/>
                </a:solidFill>
                <a:latin typeface="Calibri" charset="0"/>
                <a:ea typeface="Lucida Sans Unicode" charset="0"/>
                <a:cs typeface="Lucida Sans Unicode" charset="0"/>
              </a:rPr>
              <a:t>nel rispetto della </a:t>
            </a:r>
            <a:r>
              <a:rPr lang="it-IT" altLang="it-IT" sz="2400" dirty="0">
                <a:solidFill>
                  <a:srgbClr val="002060"/>
                </a:solidFill>
                <a:latin typeface="Calibri" charset="0"/>
                <a:ea typeface="Lucida Sans Unicode" charset="0"/>
                <a:cs typeface="Lucida Sans Unicode" charset="0"/>
              </a:rPr>
              <a:t>norma sulla privacy</a:t>
            </a:r>
          </a:p>
        </p:txBody>
      </p:sp>
      <p:sp>
        <p:nvSpPr>
          <p:cNvPr id="5" name="Rettangolo 4"/>
          <p:cNvSpPr/>
          <p:nvPr/>
        </p:nvSpPr>
        <p:spPr>
          <a:xfrm>
            <a:off x="270933" y="4215755"/>
            <a:ext cx="11463867" cy="1323439"/>
          </a:xfrm>
          <a:prstGeom prst="rect">
            <a:avLst/>
          </a:prstGeom>
        </p:spPr>
        <p:txBody>
          <a:bodyPr wrap="square">
            <a:spAutoFit/>
          </a:bodyPr>
          <a:lstStyle/>
          <a:p>
            <a:r>
              <a:rPr lang="it-IT" altLang="it-IT" sz="3200" b="1" dirty="0">
                <a:solidFill>
                  <a:srgbClr val="002060"/>
                </a:solidFill>
                <a:latin typeface="Calibri" charset="0"/>
                <a:ea typeface="Lucida Sans Unicode" charset="0"/>
                <a:cs typeface="Lucida Sans Unicode" charset="0"/>
              </a:rPr>
              <a:t>SEZIONE RISERVATA </a:t>
            </a:r>
            <a:endParaRPr lang="it-IT" altLang="it-IT" sz="3200" b="1" dirty="0" smtClean="0">
              <a:solidFill>
                <a:srgbClr val="002060"/>
              </a:solidFill>
              <a:latin typeface="Calibri" charset="0"/>
              <a:ea typeface="Lucida Sans Unicode" charset="0"/>
              <a:cs typeface="Lucida Sans Unicode" charset="0"/>
            </a:endParaRPr>
          </a:p>
          <a:p>
            <a:r>
              <a:rPr lang="it-IT" altLang="it-IT" sz="2400" dirty="0">
                <a:solidFill>
                  <a:srgbClr val="002060"/>
                </a:solidFill>
                <a:latin typeface="Calibri" charset="0"/>
                <a:ea typeface="Lucida Sans Unicode" charset="0"/>
                <a:cs typeface="Lucida Sans Unicode" charset="0"/>
              </a:rPr>
              <a:t>Accessibile solo all’Organismo affiliante e, per i propri </a:t>
            </a:r>
            <a:r>
              <a:rPr lang="it-IT" altLang="it-IT" sz="2400" dirty="0" smtClean="0">
                <a:solidFill>
                  <a:srgbClr val="002060"/>
                </a:solidFill>
                <a:latin typeface="Calibri" charset="0"/>
                <a:ea typeface="Lucida Sans Unicode" charset="0"/>
                <a:cs typeface="Lucida Sans Unicode" charset="0"/>
              </a:rPr>
              <a:t>dati</a:t>
            </a:r>
            <a:r>
              <a:rPr lang="it-IT" altLang="it-IT" sz="2400" dirty="0">
                <a:solidFill>
                  <a:srgbClr val="002060"/>
                </a:solidFill>
                <a:latin typeface="Calibri" charset="0"/>
                <a:ea typeface="Lucida Sans Unicode" charset="0"/>
                <a:cs typeface="Lucida Sans Unicode" charset="0"/>
              </a:rPr>
              <a:t>, alle </a:t>
            </a:r>
            <a:r>
              <a:rPr lang="it-IT" altLang="it-IT" sz="2400" dirty="0" smtClean="0">
                <a:solidFill>
                  <a:srgbClr val="002060"/>
                </a:solidFill>
                <a:latin typeface="Calibri" charset="0"/>
                <a:ea typeface="Lucida Sans Unicode" charset="0"/>
                <a:cs typeface="Lucida Sans Unicode" charset="0"/>
              </a:rPr>
              <a:t>associazioni </a:t>
            </a:r>
            <a:r>
              <a:rPr lang="it-IT" altLang="it-IT" sz="2400" dirty="0">
                <a:solidFill>
                  <a:srgbClr val="002060"/>
                </a:solidFill>
                <a:latin typeface="Calibri" charset="0"/>
                <a:ea typeface="Lucida Sans Unicode" charset="0"/>
                <a:cs typeface="Lucida Sans Unicode" charset="0"/>
              </a:rPr>
              <a:t>iscritte dotate di username e 	</a:t>
            </a:r>
            <a:r>
              <a:rPr lang="it-IT" altLang="it-IT" sz="2400" dirty="0" smtClean="0">
                <a:solidFill>
                  <a:srgbClr val="002060"/>
                </a:solidFill>
                <a:latin typeface="Calibri" charset="0"/>
                <a:ea typeface="Lucida Sans Unicode" charset="0"/>
                <a:cs typeface="Lucida Sans Unicode" charset="0"/>
              </a:rPr>
              <a:t>password  </a:t>
            </a:r>
            <a:endParaRPr lang="it-IT" altLang="it-IT" sz="2400" dirty="0">
              <a:solidFill>
                <a:srgbClr val="002060"/>
              </a:solidFill>
              <a:latin typeface="Calibri" charset="0"/>
              <a:ea typeface="Lucida Sans Unicode" charset="0"/>
              <a:cs typeface="Lucida Sans Unicode" charset="0"/>
            </a:endParaRPr>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57300" cy="1038225"/>
          </a:xfrm>
          <a:prstGeom prst="rect">
            <a:avLst/>
          </a:prstGeom>
        </p:spPr>
      </p:pic>
    </p:spTree>
    <p:extLst>
      <p:ext uri="{BB962C8B-B14F-4D97-AF65-F5344CB8AC3E}">
        <p14:creationId xmlns:p14="http://schemas.microsoft.com/office/powerpoint/2010/main" val="86451931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74000">
              <a:schemeClr val="accent3">
                <a:lumMod val="27000"/>
                <a:lumOff val="73000"/>
              </a:schemeClr>
            </a:gs>
            <a:gs pos="83000">
              <a:schemeClr val="accent3">
                <a:lumMod val="32000"/>
                <a:lumOff val="68000"/>
              </a:schemeClr>
            </a:gs>
            <a:gs pos="100000">
              <a:schemeClr val="accent3">
                <a:lumMod val="27000"/>
                <a:lumOff val="73000"/>
              </a:schemeClr>
            </a:gs>
          </a:gsLst>
          <a:lin ang="2700000" scaled="1"/>
          <a:tileRect/>
        </a:gradFill>
        <a:effectLst/>
      </p:bgPr>
    </p:bg>
    <p:spTree>
      <p:nvGrpSpPr>
        <p:cNvPr id="1" name=""/>
        <p:cNvGrpSpPr/>
        <p:nvPr/>
      </p:nvGrpSpPr>
      <p:grpSpPr>
        <a:xfrm>
          <a:off x="0" y="0"/>
          <a:ext cx="0" cy="0"/>
          <a:chOff x="0" y="0"/>
          <a:chExt cx="0" cy="0"/>
        </a:xfrm>
      </p:grpSpPr>
      <p:sp>
        <p:nvSpPr>
          <p:cNvPr id="14" name="Rettangolo 13"/>
          <p:cNvSpPr/>
          <p:nvPr/>
        </p:nvSpPr>
        <p:spPr>
          <a:xfrm>
            <a:off x="270933" y="1210184"/>
            <a:ext cx="11616267" cy="707886"/>
          </a:xfrm>
          <a:prstGeom prst="rect">
            <a:avLst/>
          </a:prstGeom>
        </p:spPr>
        <p:txBody>
          <a:bodyPr wrap="square">
            <a:spAutoFit/>
          </a:bodyPr>
          <a:lstStyle/>
          <a:p>
            <a:pPr algn="ctr"/>
            <a:r>
              <a:rPr lang="it-IT" altLang="it-IT" sz="4000" b="1" dirty="0">
                <a:solidFill>
                  <a:srgbClr val="002060"/>
                </a:solidFill>
                <a:latin typeface="Calibri" charset="0"/>
              </a:rPr>
              <a:t>Caratteristiche</a:t>
            </a:r>
          </a:p>
        </p:txBody>
      </p:sp>
      <p:sp>
        <p:nvSpPr>
          <p:cNvPr id="4" name="Rettangolo 3"/>
          <p:cNvSpPr/>
          <p:nvPr/>
        </p:nvSpPr>
        <p:spPr>
          <a:xfrm>
            <a:off x="270933" y="1880263"/>
            <a:ext cx="11463867" cy="954107"/>
          </a:xfrm>
          <a:prstGeom prst="rect">
            <a:avLst/>
          </a:prstGeom>
        </p:spPr>
        <p:txBody>
          <a:bodyPr wrap="square">
            <a:spAutoFit/>
          </a:bodyPr>
          <a:lstStyle/>
          <a:p>
            <a:r>
              <a:rPr lang="it-IT" altLang="it-IT" sz="3200" b="1" dirty="0">
                <a:solidFill>
                  <a:srgbClr val="002060"/>
                </a:solidFill>
                <a:latin typeface="Calibri" charset="0"/>
                <a:ea typeface="Lucida Sans Unicode" charset="0"/>
                <a:cs typeface="Lucida Sans Unicode" charset="0"/>
              </a:rPr>
              <a:t>MODALITA ISCRIZIONE </a:t>
            </a:r>
            <a:endParaRPr lang="it-IT" altLang="it-IT" sz="3200" b="1" dirty="0" smtClean="0">
              <a:solidFill>
                <a:srgbClr val="002060"/>
              </a:solidFill>
              <a:latin typeface="Calibri" charset="0"/>
              <a:ea typeface="Lucida Sans Unicode" charset="0"/>
              <a:cs typeface="Lucida Sans Unicode" charset="0"/>
            </a:endParaRPr>
          </a:p>
          <a:p>
            <a:r>
              <a:rPr lang="it-IT" altLang="it-IT" sz="2400" b="1" dirty="0">
                <a:solidFill>
                  <a:srgbClr val="002060"/>
                </a:solidFill>
                <a:latin typeface="Calibri" charset="0"/>
                <a:ea typeface="Lucida Sans Unicode" charset="0"/>
                <a:cs typeface="Lucida Sans Unicode" charset="0"/>
              </a:rPr>
              <a:t>1 gennaio </a:t>
            </a:r>
            <a:r>
              <a:rPr lang="it-IT" altLang="it-IT" sz="2400" b="1" dirty="0" smtClean="0">
                <a:solidFill>
                  <a:srgbClr val="002060"/>
                </a:solidFill>
                <a:latin typeface="Calibri" charset="0"/>
                <a:ea typeface="Lucida Sans Unicode" charset="0"/>
                <a:cs typeface="Lucida Sans Unicode" charset="0"/>
              </a:rPr>
              <a:t>2019</a:t>
            </a:r>
            <a:r>
              <a:rPr lang="it-IT" altLang="it-IT" sz="2400" dirty="0" smtClean="0">
                <a:solidFill>
                  <a:srgbClr val="002060"/>
                </a:solidFill>
                <a:latin typeface="Calibri" charset="0"/>
                <a:ea typeface="Lucida Sans Unicode" charset="0"/>
                <a:cs typeface="Lucida Sans Unicode" charset="0"/>
              </a:rPr>
              <a:t>	Solo </a:t>
            </a:r>
            <a:r>
              <a:rPr lang="it-IT" altLang="it-IT" sz="2400" dirty="0">
                <a:solidFill>
                  <a:srgbClr val="002060"/>
                </a:solidFill>
                <a:latin typeface="Calibri" charset="0"/>
                <a:ea typeface="Lucida Sans Unicode" charset="0"/>
                <a:cs typeface="Lucida Sans Unicode" charset="0"/>
              </a:rPr>
              <a:t>attraverso organismi affilianti</a:t>
            </a:r>
          </a:p>
        </p:txBody>
      </p:sp>
      <p:sp>
        <p:nvSpPr>
          <p:cNvPr id="5" name="Rettangolo 4"/>
          <p:cNvSpPr/>
          <p:nvPr/>
        </p:nvSpPr>
        <p:spPr>
          <a:xfrm>
            <a:off x="270932" y="2986774"/>
            <a:ext cx="11921068" cy="3339376"/>
          </a:xfrm>
          <a:prstGeom prst="rect">
            <a:avLst/>
          </a:prstGeom>
        </p:spPr>
        <p:txBody>
          <a:bodyPr wrap="square">
            <a:spAutoFit/>
          </a:bodyPr>
          <a:lstStyle/>
          <a:p>
            <a:r>
              <a:rPr lang="it-IT" altLang="it-IT" sz="3200" b="1" dirty="0">
                <a:solidFill>
                  <a:srgbClr val="002060"/>
                </a:solidFill>
                <a:latin typeface="Calibri" charset="0"/>
                <a:ea typeface="Lucida Sans Unicode" charset="0"/>
                <a:cs typeface="Lucida Sans Unicode" charset="0"/>
              </a:rPr>
              <a:t>REGIME </a:t>
            </a:r>
            <a:r>
              <a:rPr lang="it-IT" altLang="it-IT" sz="3200" b="1" dirty="0" smtClean="0">
                <a:solidFill>
                  <a:srgbClr val="002060"/>
                </a:solidFill>
                <a:latin typeface="Calibri" charset="0"/>
                <a:ea typeface="Lucida Sans Unicode" charset="0"/>
                <a:cs typeface="Lucida Sans Unicode" charset="0"/>
              </a:rPr>
              <a:t>TRANSITORIO </a:t>
            </a:r>
          </a:p>
          <a:p>
            <a:r>
              <a:rPr lang="it-IT" altLang="it-IT" sz="2400" b="1" dirty="0">
                <a:solidFill>
                  <a:srgbClr val="002060"/>
                </a:solidFill>
                <a:latin typeface="Calibri" charset="0"/>
                <a:ea typeface="Lucida Sans Unicode" charset="0"/>
                <a:cs typeface="Lucida Sans Unicode" charset="0"/>
              </a:rPr>
              <a:t>1 gennaio </a:t>
            </a:r>
            <a:r>
              <a:rPr lang="it-IT" altLang="it-IT" sz="2400" b="1" dirty="0" smtClean="0">
                <a:solidFill>
                  <a:srgbClr val="002060"/>
                </a:solidFill>
                <a:latin typeface="Calibri" charset="0"/>
                <a:ea typeface="Lucida Sans Unicode" charset="0"/>
                <a:cs typeface="Lucida Sans Unicode" charset="0"/>
              </a:rPr>
              <a:t>2018</a:t>
            </a:r>
            <a:r>
              <a:rPr lang="it-IT" altLang="it-IT" sz="2400" dirty="0" smtClean="0">
                <a:solidFill>
                  <a:srgbClr val="002060"/>
                </a:solidFill>
                <a:latin typeface="Calibri" charset="0"/>
                <a:ea typeface="Lucida Sans Unicode" charset="0"/>
                <a:cs typeface="Lucida Sans Unicode" charset="0"/>
              </a:rPr>
              <a:t>	</a:t>
            </a:r>
            <a:r>
              <a:rPr lang="it-IT" altLang="it-IT" sz="2400" b="1" dirty="0" smtClean="0">
                <a:solidFill>
                  <a:srgbClr val="002060"/>
                </a:solidFill>
                <a:latin typeface="Calibri" charset="0"/>
                <a:ea typeface="Lucida Sans Unicode" charset="0"/>
                <a:cs typeface="Lucida Sans Unicode" charset="0"/>
              </a:rPr>
              <a:t>1. </a:t>
            </a:r>
            <a:r>
              <a:rPr lang="it-IT" altLang="it-IT" sz="2400" dirty="0" smtClean="0">
                <a:solidFill>
                  <a:srgbClr val="002060"/>
                </a:solidFill>
                <a:latin typeface="Calibri" charset="0"/>
                <a:ea typeface="Lucida Sans Unicode" charset="0"/>
                <a:cs typeface="Lucida Sans Unicode" charset="0"/>
              </a:rPr>
              <a:t>Attraverso </a:t>
            </a:r>
            <a:r>
              <a:rPr lang="it-IT" altLang="it-IT" sz="2400" dirty="0">
                <a:solidFill>
                  <a:srgbClr val="002060"/>
                </a:solidFill>
                <a:latin typeface="Calibri" charset="0"/>
                <a:ea typeface="Lucida Sans Unicode" charset="0"/>
                <a:cs typeface="Lucida Sans Unicode" charset="0"/>
              </a:rPr>
              <a:t>Organismi affilianti solo </a:t>
            </a:r>
            <a:r>
              <a:rPr lang="it-IT" altLang="it-IT" sz="2400" dirty="0" smtClean="0">
                <a:solidFill>
                  <a:srgbClr val="002060"/>
                </a:solidFill>
                <a:latin typeface="Calibri" charset="0"/>
                <a:ea typeface="Lucida Sans Unicode" charset="0"/>
                <a:cs typeface="Lucida Sans Unicode" charset="0"/>
              </a:rPr>
              <a:t>nel </a:t>
            </a:r>
            <a:r>
              <a:rPr lang="it-IT" altLang="it-IT" sz="2400" dirty="0">
                <a:solidFill>
                  <a:srgbClr val="002060"/>
                </a:solidFill>
                <a:latin typeface="Calibri" charset="0"/>
                <a:ea typeface="Lucida Sans Unicode" charset="0"/>
                <a:cs typeface="Lucida Sans Unicode" charset="0"/>
              </a:rPr>
              <a:t>caso in cui </a:t>
            </a:r>
            <a:r>
              <a:rPr lang="it-IT" altLang="it-IT" sz="2400" dirty="0" smtClean="0">
                <a:solidFill>
                  <a:srgbClr val="002060"/>
                </a:solidFill>
                <a:latin typeface="Calibri" charset="0"/>
                <a:ea typeface="Lucida Sans Unicode" charset="0"/>
                <a:cs typeface="Lucida Sans Unicode" charset="0"/>
              </a:rPr>
              <a:t>l’Organismo utilizzi</a:t>
            </a:r>
          </a:p>
          <a:p>
            <a:r>
              <a:rPr lang="it-IT" altLang="it-IT" sz="2400" dirty="0">
                <a:solidFill>
                  <a:srgbClr val="002060"/>
                </a:solidFill>
                <a:latin typeface="Calibri" charset="0"/>
                <a:ea typeface="Lucida Sans Unicode" charset="0"/>
                <a:cs typeface="Lucida Sans Unicode" charset="0"/>
              </a:rPr>
              <a:t>	</a:t>
            </a:r>
            <a:r>
              <a:rPr lang="it-IT" altLang="it-IT" sz="2400" dirty="0" smtClean="0">
                <a:solidFill>
                  <a:srgbClr val="002060"/>
                </a:solidFill>
                <a:latin typeface="Calibri" charset="0"/>
                <a:ea typeface="Lucida Sans Unicode" charset="0"/>
                <a:cs typeface="Lucida Sans Unicode" charset="0"/>
              </a:rPr>
              <a:t>		programmi tesseramento </a:t>
            </a:r>
            <a:r>
              <a:rPr lang="it-IT" altLang="it-IT" sz="2400" dirty="0">
                <a:solidFill>
                  <a:srgbClr val="002060"/>
                </a:solidFill>
                <a:latin typeface="Calibri" charset="0"/>
                <a:ea typeface="Lucida Sans Unicode" charset="0"/>
                <a:cs typeface="Lucida Sans Unicode" charset="0"/>
              </a:rPr>
              <a:t>e gare gestiti da </a:t>
            </a:r>
            <a:r>
              <a:rPr lang="it-IT" altLang="it-IT" sz="2400" dirty="0" err="1">
                <a:solidFill>
                  <a:srgbClr val="002060"/>
                </a:solidFill>
                <a:latin typeface="Calibri" charset="0"/>
                <a:ea typeface="Lucida Sans Unicode" charset="0"/>
                <a:cs typeface="Lucida Sans Unicode" charset="0"/>
              </a:rPr>
              <a:t>Coninet</a:t>
            </a:r>
            <a:r>
              <a:rPr lang="it-IT" altLang="it-IT" sz="2400" dirty="0">
                <a:solidFill>
                  <a:srgbClr val="002060"/>
                </a:solidFill>
                <a:latin typeface="Calibri" charset="0"/>
                <a:ea typeface="Lucida Sans Unicode" charset="0"/>
                <a:cs typeface="Lucida Sans Unicode" charset="0"/>
              </a:rPr>
              <a:t> </a:t>
            </a:r>
            <a:r>
              <a:rPr lang="it-IT" altLang="it-IT" sz="2400" dirty="0" smtClean="0">
                <a:solidFill>
                  <a:srgbClr val="002060"/>
                </a:solidFill>
                <a:latin typeface="Calibri" charset="0"/>
                <a:ea typeface="Lucida Sans Unicode" charset="0"/>
                <a:cs typeface="Lucida Sans Unicode" charset="0"/>
              </a:rPr>
              <a:t>oppure abbia</a:t>
            </a:r>
          </a:p>
          <a:p>
            <a:r>
              <a:rPr lang="it-IT" altLang="it-IT" sz="2400" dirty="0">
                <a:solidFill>
                  <a:srgbClr val="002060"/>
                </a:solidFill>
                <a:latin typeface="Calibri" charset="0"/>
                <a:ea typeface="Lucida Sans Unicode" charset="0"/>
                <a:cs typeface="Lucida Sans Unicode" charset="0"/>
              </a:rPr>
              <a:t>	</a:t>
            </a:r>
            <a:r>
              <a:rPr lang="it-IT" altLang="it-IT" sz="2400" dirty="0" smtClean="0">
                <a:solidFill>
                  <a:srgbClr val="002060"/>
                </a:solidFill>
                <a:latin typeface="Calibri" charset="0"/>
                <a:ea typeface="Lucida Sans Unicode" charset="0"/>
                <a:cs typeface="Lucida Sans Unicode" charset="0"/>
              </a:rPr>
              <a:t>		aderito </a:t>
            </a:r>
            <a:r>
              <a:rPr lang="it-IT" altLang="it-IT" sz="2400" dirty="0">
                <a:solidFill>
                  <a:srgbClr val="002060"/>
                </a:solidFill>
                <a:latin typeface="Calibri" charset="0"/>
                <a:ea typeface="Lucida Sans Unicode" charset="0"/>
                <a:cs typeface="Lucida Sans Unicode" charset="0"/>
              </a:rPr>
              <a:t>ad iter </a:t>
            </a:r>
            <a:r>
              <a:rPr lang="it-IT" altLang="it-IT" sz="2400" dirty="0" smtClean="0">
                <a:solidFill>
                  <a:srgbClr val="002060"/>
                </a:solidFill>
                <a:latin typeface="Calibri" charset="0"/>
                <a:ea typeface="Lucida Sans Unicode" charset="0"/>
                <a:cs typeface="Lucida Sans Unicode" charset="0"/>
              </a:rPr>
              <a:t>alternativo</a:t>
            </a:r>
          </a:p>
          <a:p>
            <a:endParaRPr lang="it-IT" altLang="it-IT" sz="1100" dirty="0">
              <a:solidFill>
                <a:srgbClr val="002060"/>
              </a:solidFill>
              <a:latin typeface="Calibri" charset="0"/>
              <a:ea typeface="Lucida Sans Unicode" charset="0"/>
              <a:cs typeface="Lucida Sans Unicode" charset="0"/>
            </a:endParaRPr>
          </a:p>
          <a:p>
            <a:r>
              <a:rPr lang="it-IT" altLang="it-IT" sz="2400" dirty="0" smtClean="0">
                <a:solidFill>
                  <a:srgbClr val="002060"/>
                </a:solidFill>
                <a:latin typeface="Calibri" charset="0"/>
                <a:ea typeface="Lucida Sans Unicode" charset="0"/>
                <a:cs typeface="Lucida Sans Unicode" charset="0"/>
              </a:rPr>
              <a:t>			</a:t>
            </a:r>
            <a:r>
              <a:rPr lang="it-IT" altLang="it-IT" sz="2400" b="1" dirty="0" smtClean="0">
                <a:solidFill>
                  <a:srgbClr val="002060"/>
                </a:solidFill>
                <a:latin typeface="Calibri" charset="0"/>
                <a:ea typeface="Lucida Sans Unicode" charset="0"/>
                <a:cs typeface="Lucida Sans Unicode" charset="0"/>
              </a:rPr>
              <a:t>2. </a:t>
            </a:r>
            <a:r>
              <a:rPr lang="it-IT" altLang="it-IT" sz="2400" dirty="0" smtClean="0">
                <a:solidFill>
                  <a:srgbClr val="002060"/>
                </a:solidFill>
                <a:latin typeface="Calibri" charset="0"/>
                <a:ea typeface="Lucida Sans Unicode" charset="0"/>
                <a:cs typeface="Lucida Sans Unicode" charset="0"/>
              </a:rPr>
              <a:t>Negli </a:t>
            </a:r>
            <a:r>
              <a:rPr lang="it-IT" altLang="it-IT" sz="2400" dirty="0">
                <a:solidFill>
                  <a:srgbClr val="002060"/>
                </a:solidFill>
                <a:latin typeface="Calibri" charset="0"/>
                <a:ea typeface="Lucida Sans Unicode" charset="0"/>
                <a:cs typeface="Lucida Sans Unicode" charset="0"/>
              </a:rPr>
              <a:t>altri casi l’ASD/</a:t>
            </a:r>
            <a:r>
              <a:rPr lang="it-IT" altLang="it-IT" sz="2400" dirty="0" err="1">
                <a:solidFill>
                  <a:srgbClr val="002060"/>
                </a:solidFill>
                <a:latin typeface="Calibri" charset="0"/>
                <a:ea typeface="Lucida Sans Unicode" charset="0"/>
                <a:cs typeface="Lucida Sans Unicode" charset="0"/>
              </a:rPr>
              <a:t>ssd</a:t>
            </a:r>
            <a:r>
              <a:rPr lang="it-IT" altLang="it-IT" sz="2400" dirty="0">
                <a:solidFill>
                  <a:srgbClr val="002060"/>
                </a:solidFill>
                <a:latin typeface="Calibri" charset="0"/>
                <a:ea typeface="Lucida Sans Unicode" charset="0"/>
                <a:cs typeface="Lucida Sans Unicode" charset="0"/>
              </a:rPr>
              <a:t> dovrà accreditarsi e </a:t>
            </a:r>
            <a:r>
              <a:rPr lang="it-IT" altLang="it-IT" sz="2400" dirty="0" smtClean="0">
                <a:solidFill>
                  <a:srgbClr val="002060"/>
                </a:solidFill>
                <a:latin typeface="Calibri" charset="0"/>
                <a:ea typeface="Lucida Sans Unicode" charset="0"/>
                <a:cs typeface="Lucida Sans Unicode" charset="0"/>
              </a:rPr>
              <a:t>inserire dati 					registrazione </a:t>
            </a:r>
            <a:r>
              <a:rPr lang="it-IT" altLang="it-IT" sz="2400" dirty="0">
                <a:solidFill>
                  <a:srgbClr val="002060"/>
                </a:solidFill>
                <a:latin typeface="Calibri" charset="0"/>
                <a:ea typeface="Lucida Sans Unicode" charset="0"/>
                <a:cs typeface="Lucida Sans Unicode" charset="0"/>
              </a:rPr>
              <a:t>statuto, ogni altro dato </a:t>
            </a:r>
            <a:r>
              <a:rPr lang="it-IT" altLang="it-IT" sz="2400" dirty="0" smtClean="0">
                <a:solidFill>
                  <a:srgbClr val="002060"/>
                </a:solidFill>
                <a:latin typeface="Calibri" charset="0"/>
                <a:ea typeface="Lucida Sans Unicode" charset="0"/>
                <a:cs typeface="Lucida Sans Unicode" charset="0"/>
              </a:rPr>
              <a:t>comunicato </a:t>
            </a:r>
            <a:r>
              <a:rPr lang="it-IT" altLang="it-IT" sz="2400" dirty="0">
                <a:solidFill>
                  <a:srgbClr val="002060"/>
                </a:solidFill>
                <a:latin typeface="Calibri" charset="0"/>
                <a:ea typeface="Lucida Sans Unicode" charset="0"/>
                <a:cs typeface="Lucida Sans Unicode" charset="0"/>
              </a:rPr>
              <a:t>da </a:t>
            </a:r>
            <a:r>
              <a:rPr lang="it-IT" altLang="it-IT" sz="2400" dirty="0" smtClean="0">
                <a:solidFill>
                  <a:srgbClr val="002060"/>
                </a:solidFill>
                <a:latin typeface="Calibri" charset="0"/>
                <a:ea typeface="Lucida Sans Unicode" charset="0"/>
                <a:cs typeface="Lucida Sans Unicode" charset="0"/>
              </a:rPr>
              <a:t>organismo</a:t>
            </a:r>
          </a:p>
          <a:p>
            <a:r>
              <a:rPr lang="it-IT" altLang="it-IT" sz="2400" dirty="0">
                <a:solidFill>
                  <a:srgbClr val="002060"/>
                </a:solidFill>
                <a:latin typeface="Calibri" charset="0"/>
                <a:ea typeface="Lucida Sans Unicode" charset="0"/>
                <a:cs typeface="Lucida Sans Unicode" charset="0"/>
              </a:rPr>
              <a:t>	</a:t>
            </a:r>
            <a:r>
              <a:rPr lang="it-IT" altLang="it-IT" sz="2400" dirty="0" smtClean="0">
                <a:solidFill>
                  <a:srgbClr val="002060"/>
                </a:solidFill>
                <a:latin typeface="Calibri" charset="0"/>
                <a:ea typeface="Lucida Sans Unicode" charset="0"/>
                <a:cs typeface="Lucida Sans Unicode" charset="0"/>
              </a:rPr>
              <a:t>		affiliante</a:t>
            </a:r>
            <a:r>
              <a:rPr lang="it-IT" altLang="it-IT" sz="2400" dirty="0">
                <a:solidFill>
                  <a:srgbClr val="002060"/>
                </a:solidFill>
                <a:latin typeface="Calibri" charset="0"/>
                <a:ea typeface="Lucida Sans Unicode" charset="0"/>
                <a:cs typeface="Lucida Sans Unicode" charset="0"/>
              </a:rPr>
              <a:t>. Tale obbligo </a:t>
            </a:r>
            <a:r>
              <a:rPr lang="it-IT" altLang="it-IT" sz="2400" dirty="0" smtClean="0">
                <a:solidFill>
                  <a:srgbClr val="002060"/>
                </a:solidFill>
                <a:latin typeface="Calibri" charset="0"/>
                <a:ea typeface="Lucida Sans Unicode" charset="0"/>
                <a:cs typeface="Lucida Sans Unicode" charset="0"/>
              </a:rPr>
              <a:t>non </a:t>
            </a:r>
            <a:r>
              <a:rPr lang="it-IT" altLang="it-IT" sz="2400" dirty="0">
                <a:solidFill>
                  <a:srgbClr val="002060"/>
                </a:solidFill>
                <a:latin typeface="Calibri" charset="0"/>
                <a:ea typeface="Lucida Sans Unicode" charset="0"/>
                <a:cs typeface="Lucida Sans Unicode" charset="0"/>
              </a:rPr>
              <a:t>è necessario se </a:t>
            </a:r>
            <a:r>
              <a:rPr lang="it-IT" altLang="it-IT" sz="2400" dirty="0" smtClean="0">
                <a:solidFill>
                  <a:srgbClr val="002060"/>
                </a:solidFill>
                <a:latin typeface="Calibri" charset="0"/>
                <a:ea typeface="Lucida Sans Unicode" charset="0"/>
                <a:cs typeface="Lucida Sans Unicode" charset="0"/>
              </a:rPr>
              <a:t>l’</a:t>
            </a:r>
            <a:r>
              <a:rPr lang="it-IT" altLang="it-IT" sz="2400" dirty="0" err="1" smtClean="0">
                <a:solidFill>
                  <a:srgbClr val="002060"/>
                </a:solidFill>
                <a:latin typeface="Calibri" charset="0"/>
                <a:ea typeface="Lucida Sans Unicode" charset="0"/>
                <a:cs typeface="Lucida Sans Unicode" charset="0"/>
              </a:rPr>
              <a:t>Asd</a:t>
            </a:r>
            <a:r>
              <a:rPr lang="it-IT" altLang="it-IT" sz="2400" dirty="0" smtClean="0">
                <a:solidFill>
                  <a:srgbClr val="002060"/>
                </a:solidFill>
                <a:latin typeface="Calibri" charset="0"/>
                <a:ea typeface="Lucida Sans Unicode" charset="0"/>
                <a:cs typeface="Lucida Sans Unicode" charset="0"/>
              </a:rPr>
              <a:t>/</a:t>
            </a:r>
            <a:r>
              <a:rPr lang="it-IT" altLang="it-IT" sz="2400" dirty="0" err="1" smtClean="0">
                <a:solidFill>
                  <a:srgbClr val="002060"/>
                </a:solidFill>
                <a:latin typeface="Calibri" charset="0"/>
                <a:ea typeface="Lucida Sans Unicode" charset="0"/>
                <a:cs typeface="Lucida Sans Unicode" charset="0"/>
              </a:rPr>
              <a:t>ssd</a:t>
            </a:r>
            <a:r>
              <a:rPr lang="it-IT" altLang="it-IT" sz="2400" dirty="0" smtClean="0">
                <a:solidFill>
                  <a:srgbClr val="002060"/>
                </a:solidFill>
                <a:latin typeface="Calibri" charset="0"/>
                <a:ea typeface="Lucida Sans Unicode" charset="0"/>
                <a:cs typeface="Lucida Sans Unicode" charset="0"/>
              </a:rPr>
              <a:t> </a:t>
            </a:r>
            <a:r>
              <a:rPr lang="it-IT" altLang="it-IT" sz="2400" dirty="0">
                <a:solidFill>
                  <a:srgbClr val="002060"/>
                </a:solidFill>
                <a:latin typeface="Calibri" charset="0"/>
                <a:ea typeface="Lucida Sans Unicode" charset="0"/>
                <a:cs typeface="Lucida Sans Unicode" charset="0"/>
              </a:rPr>
              <a:t>è </a:t>
            </a:r>
            <a:r>
              <a:rPr lang="it-IT" altLang="it-IT" sz="2400" dirty="0" err="1">
                <a:solidFill>
                  <a:srgbClr val="002060"/>
                </a:solidFill>
                <a:latin typeface="Calibri" charset="0"/>
                <a:ea typeface="Lucida Sans Unicode" charset="0"/>
                <a:cs typeface="Lucida Sans Unicode" charset="0"/>
              </a:rPr>
              <a:t>gia</a:t>
            </a:r>
            <a:r>
              <a:rPr lang="it-IT" altLang="it-IT" sz="2400" dirty="0">
                <a:solidFill>
                  <a:srgbClr val="002060"/>
                </a:solidFill>
                <a:latin typeface="Calibri" charset="0"/>
                <a:ea typeface="Lucida Sans Unicode" charset="0"/>
                <a:cs typeface="Lucida Sans Unicode" charset="0"/>
              </a:rPr>
              <a:t> </a:t>
            </a:r>
            <a:r>
              <a:rPr lang="it-IT" altLang="it-IT" sz="2400" dirty="0" smtClean="0">
                <a:solidFill>
                  <a:srgbClr val="002060"/>
                </a:solidFill>
                <a:latin typeface="Calibri" charset="0"/>
                <a:ea typeface="Lucida Sans Unicode" charset="0"/>
                <a:cs typeface="Lucida Sans Unicode" charset="0"/>
              </a:rPr>
              <a:t>iscritta per</a:t>
            </a:r>
          </a:p>
          <a:p>
            <a:r>
              <a:rPr lang="it-IT" altLang="it-IT" sz="2400" dirty="0">
                <a:solidFill>
                  <a:srgbClr val="002060"/>
                </a:solidFill>
                <a:latin typeface="Calibri" charset="0"/>
                <a:ea typeface="Lucida Sans Unicode" charset="0"/>
                <a:cs typeface="Lucida Sans Unicode" charset="0"/>
              </a:rPr>
              <a:t>	</a:t>
            </a:r>
            <a:r>
              <a:rPr lang="it-IT" altLang="it-IT" sz="2400" dirty="0" smtClean="0">
                <a:solidFill>
                  <a:srgbClr val="002060"/>
                </a:solidFill>
                <a:latin typeface="Calibri" charset="0"/>
                <a:ea typeface="Lucida Sans Unicode" charset="0"/>
                <a:cs typeface="Lucida Sans Unicode" charset="0"/>
              </a:rPr>
              <a:t>		altro </a:t>
            </a:r>
            <a:r>
              <a:rPr lang="it-IT" altLang="it-IT" sz="2400" dirty="0">
                <a:solidFill>
                  <a:srgbClr val="002060"/>
                </a:solidFill>
                <a:latin typeface="Calibri" charset="0"/>
                <a:ea typeface="Lucida Sans Unicode" charset="0"/>
                <a:cs typeface="Lucida Sans Unicode" charset="0"/>
              </a:rPr>
              <a:t>organismo affiliante </a:t>
            </a:r>
            <a:r>
              <a:rPr lang="it-IT" altLang="it-IT" sz="2400" dirty="0" smtClean="0">
                <a:solidFill>
                  <a:srgbClr val="002060"/>
                </a:solidFill>
                <a:latin typeface="Calibri" charset="0"/>
                <a:ea typeface="Lucida Sans Unicode" charset="0"/>
                <a:cs typeface="Lucida Sans Unicode" charset="0"/>
              </a:rPr>
              <a:t>che </a:t>
            </a:r>
            <a:r>
              <a:rPr lang="it-IT" altLang="it-IT" sz="2400" dirty="0">
                <a:solidFill>
                  <a:srgbClr val="002060"/>
                </a:solidFill>
                <a:latin typeface="Calibri" charset="0"/>
                <a:ea typeface="Lucida Sans Unicode" charset="0"/>
                <a:cs typeface="Lucida Sans Unicode" charset="0"/>
              </a:rPr>
              <a:t>rientra nel punto </a:t>
            </a:r>
            <a:r>
              <a:rPr lang="it-IT" altLang="it-IT" sz="2400" dirty="0" smtClean="0">
                <a:solidFill>
                  <a:srgbClr val="002060"/>
                </a:solidFill>
                <a:latin typeface="Calibri" charset="0"/>
                <a:ea typeface="Lucida Sans Unicode" charset="0"/>
                <a:cs typeface="Lucida Sans Unicode" charset="0"/>
              </a:rPr>
              <a:t>1</a:t>
            </a:r>
            <a:endParaRPr lang="it-IT" altLang="it-IT" sz="2400" dirty="0">
              <a:solidFill>
                <a:srgbClr val="002060"/>
              </a:solidFill>
              <a:latin typeface="Calibri" charset="0"/>
              <a:ea typeface="Lucida Sans Unicode" charset="0"/>
              <a:cs typeface="Lucida Sans Unicode" charset="0"/>
            </a:endParaRPr>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5757"/>
            <a:ext cx="1257300" cy="1038225"/>
          </a:xfrm>
          <a:prstGeom prst="rect">
            <a:avLst/>
          </a:prstGeom>
        </p:spPr>
      </p:pic>
    </p:spTree>
    <p:extLst>
      <p:ext uri="{BB962C8B-B14F-4D97-AF65-F5344CB8AC3E}">
        <p14:creationId xmlns:p14="http://schemas.microsoft.com/office/powerpoint/2010/main" val="121354041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 grpId="0"/>
      <p:bldP spid="5" grpId="0"/>
    </p:bldLst>
  </p:timing>
</p:sld>
</file>

<file path=ppt/theme/theme1.xml><?xml version="1.0" encoding="utf-8"?>
<a:theme xmlns:a="http://schemas.openxmlformats.org/drawingml/2006/main" name="Sezione">
  <a:themeElements>
    <a:clrScheme name="Sezion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zion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zion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6943</TotalTime>
  <Words>1848</Words>
  <Application>Microsoft Office PowerPoint</Application>
  <PresentationFormat>Widescreen</PresentationFormat>
  <Paragraphs>168</Paragraphs>
  <Slides>23</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23</vt:i4>
      </vt:variant>
    </vt:vector>
  </HeadingPairs>
  <TitlesOfParts>
    <vt:vector size="30" baseType="lpstr">
      <vt:lpstr>MS PGothic</vt:lpstr>
      <vt:lpstr>Arial</vt:lpstr>
      <vt:lpstr>Calibri</vt:lpstr>
      <vt:lpstr>Century Gothic</vt:lpstr>
      <vt:lpstr>Lucida Sans Unicode</vt:lpstr>
      <vt:lpstr>Wingdings 3</vt:lpstr>
      <vt:lpstr>Sezione</vt:lpstr>
      <vt:lpstr>IL  REGISTRO CONI E I NUOVI OBBLIGHI PER LE ASSOCIAZIONI E SOCIETA’ SPORTIVE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Utente di Microsoft Office</dc:creator>
  <cp:lastModifiedBy>Monica De Luca</cp:lastModifiedBy>
  <cp:revision>174</cp:revision>
  <cp:lastPrinted>2018-03-23T11:35:06Z</cp:lastPrinted>
  <dcterms:created xsi:type="dcterms:W3CDTF">2017-11-09T19:25:37Z</dcterms:created>
  <dcterms:modified xsi:type="dcterms:W3CDTF">2018-03-27T07:27:23Z</dcterms:modified>
</cp:coreProperties>
</file>