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5" r:id="rId3"/>
    <p:sldId id="266" r:id="rId4"/>
    <p:sldId id="267" r:id="rId5"/>
    <p:sldId id="268" r:id="rId6"/>
    <p:sldId id="270" r:id="rId7"/>
    <p:sldId id="269" r:id="rId8"/>
    <p:sldId id="271" r:id="rId9"/>
  </p:sldIdLst>
  <p:sldSz cx="10688638" cy="7562850"/>
  <p:notesSz cx="9144000" cy="6858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C1567A0-D8BB-474B-A269-4C7723A45BCB}">
          <p14:sldIdLst>
            <p14:sldId id="265"/>
            <p14:sldId id="266"/>
            <p14:sldId id="267"/>
            <p14:sldId id="268"/>
            <p14:sldId id="270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58" autoAdjust="0"/>
  </p:normalViewPr>
  <p:slideViewPr>
    <p:cSldViewPr snapToGrid="0" snapToObjects="1">
      <p:cViewPr varScale="1">
        <p:scale>
          <a:sx n="92" d="100"/>
          <a:sy n="92" d="100"/>
        </p:scale>
        <p:origin x="90" y="12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58C0-A7A0-D645-944B-77474344D0CB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05D06-52DC-EA47-9451-3B71213F12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55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74F3-4C92-3143-B9C5-A1B063A1F42A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19ED2-32F0-0640-8083-1BA3A60E25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4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sfondoLayput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6248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657471"/>
          </a:xfrm>
          <a:prstGeom prst="rect">
            <a:avLst/>
          </a:prstGeom>
        </p:spPr>
        <p:txBody>
          <a:bodyPr lIns="0" tIns="49775" rIns="99551" bIns="0"/>
          <a:lstStyle>
            <a:lvl1pPr algn="l">
              <a:defRPr sz="33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69" y="3684881"/>
            <a:ext cx="6264019" cy="742841"/>
          </a:xfrm>
          <a:prstGeom prst="rect">
            <a:avLst/>
          </a:prstGeom>
        </p:spPr>
        <p:txBody>
          <a:bodyPr lIns="0" tIns="49775" rIns="99551" bIns="0"/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/>
                <a:cs typeface="Arial"/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943602" y="6606991"/>
            <a:ext cx="2494016" cy="40265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pic>
        <p:nvPicPr>
          <p:cNvPr id="7" name="Immagine 6" descr="sfondoLayput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38" y="588832"/>
            <a:ext cx="3397906" cy="14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5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09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rgbClr val="0033A0"/>
                </a:solidFill>
              </a:defRPr>
            </a:lvl1pPr>
            <a:lvl2pPr marL="808850" indent="-311096">
              <a:buFont typeface="Arial"/>
              <a:buChar char="•"/>
              <a:defRPr sz="2000">
                <a:solidFill>
                  <a:srgbClr val="0033A0"/>
                </a:solidFill>
              </a:defRPr>
            </a:lvl2pPr>
            <a:lvl4pPr marL="1493261" indent="0">
              <a:buFontTx/>
              <a:buNone/>
              <a:defRPr/>
            </a:lvl4pPr>
            <a:lvl5pPr marL="1991015" indent="0">
              <a:buFontTx/>
              <a:buNone/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1" y="1764667"/>
            <a:ext cx="4293465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3" y="1764667"/>
            <a:ext cx="4248714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89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29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3" y="1692889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3" y="2540029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0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3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7FC0-B94B-4654-B99E-8035274719E0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B197-3F49-4C73-9719-9EE8E64C7F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14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3E2CD-DF43-4D65-959D-D4F162779EE2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C755F-4E2A-4DC2-B172-40C1C55B11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46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3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0" y="6843774"/>
            <a:ext cx="10598817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1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5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64" r:id="rId3"/>
    <p:sldLayoutId id="2147483665" r:id="rId4"/>
    <p:sldLayoutId id="2147483669" r:id="rId5"/>
    <p:sldLayoutId id="2147483684" r:id="rId6"/>
    <p:sldLayoutId id="2147483685" r:id="rId7"/>
  </p:sldLayoutIdLst>
  <p:hf hdr="0"/>
  <p:txStyles>
    <p:titleStyle>
      <a:lvl1pPr algn="l" defTabSz="497754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754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1582900"/>
          </a:xfrm>
        </p:spPr>
        <p:txBody>
          <a:bodyPr/>
          <a:lstStyle/>
          <a:p>
            <a:r>
              <a:rPr lang="it-IT" sz="2800" b="1" dirty="0"/>
              <a:t>Corso di Aggiornamento per Dirigente Societario</a:t>
            </a: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2000" dirty="0"/>
              <a:t>Piediluco 6 maggio </a:t>
            </a:r>
            <a:r>
              <a:rPr lang="it-IT" sz="2000" dirty="0" smtClean="0"/>
              <a:t>2017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71" y="4904081"/>
            <a:ext cx="6264019" cy="742841"/>
          </a:xfrm>
        </p:spPr>
        <p:txBody>
          <a:bodyPr/>
          <a:lstStyle/>
          <a:p>
            <a:r>
              <a:rPr lang="it-IT" b="1" dirty="0" smtClean="0"/>
              <a:t>Tutela sanitaria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Avv. Giovanni Fontana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316" y="524833"/>
            <a:ext cx="1567943" cy="15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0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Tutela sanitaria</a:t>
            </a:r>
          </a:p>
        </p:txBody>
      </p:sp>
      <p:sp>
        <p:nvSpPr>
          <p:cNvPr id="18435" name="Segnaposto contenut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Decreto Balduzzi 24 aprile 2013</a:t>
            </a:r>
          </a:p>
          <a:p>
            <a:pPr algn="just"/>
            <a:r>
              <a:rPr lang="it-IT" sz="2647" dirty="0"/>
              <a:t>Obbligo di defibrillatore al </a:t>
            </a:r>
            <a:r>
              <a:rPr lang="it-IT" sz="2647" dirty="0" smtClean="0"/>
              <a:t>30.06.17</a:t>
            </a:r>
            <a:endParaRPr lang="it-IT" sz="2647" dirty="0"/>
          </a:p>
          <a:p>
            <a:pPr algn="just"/>
            <a:r>
              <a:rPr lang="it-IT" sz="1600" b="1" dirty="0"/>
              <a:t>non si applica</a:t>
            </a:r>
            <a:r>
              <a:rPr lang="it-IT" sz="1600" dirty="0"/>
              <a:t> alle </a:t>
            </a:r>
            <a:r>
              <a:rPr lang="it-IT" sz="1600" dirty="0" err="1"/>
              <a:t>societa'</a:t>
            </a:r>
            <a:r>
              <a:rPr lang="it-IT" sz="1600" dirty="0"/>
              <a:t> dilettantistiche che svolgono </a:t>
            </a:r>
            <a:r>
              <a:rPr lang="it-IT" sz="1600" dirty="0" err="1"/>
              <a:t>attivita'</a:t>
            </a:r>
            <a:r>
              <a:rPr lang="it-IT" sz="1600" dirty="0"/>
              <a:t> sportive con ridotto impegno cardiocircolatorio, quali </a:t>
            </a:r>
            <a:r>
              <a:rPr lang="it-IT" sz="1600" b="1" dirty="0"/>
              <a:t>bocce</a:t>
            </a:r>
            <a:r>
              <a:rPr lang="it-IT" sz="1600" dirty="0"/>
              <a:t> (escluse bocce in volo), </a:t>
            </a:r>
            <a:r>
              <a:rPr lang="it-IT" sz="1600" b="1" dirty="0"/>
              <a:t>biliardo, golf, pesca sportiva di superficie, caccia sportiva, sport di tiro, giochi da tavolo</a:t>
            </a:r>
            <a:r>
              <a:rPr lang="it-IT" sz="1600" dirty="0"/>
              <a:t> e sport assimilabili 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- </a:t>
            </a:r>
            <a:r>
              <a:rPr lang="it-IT" sz="2000" dirty="0" err="1" smtClean="0"/>
              <a:t>societa</a:t>
            </a:r>
            <a:r>
              <a:rPr lang="it-IT" sz="2000" dirty="0" err="1"/>
              <a:t>'</a:t>
            </a:r>
            <a:r>
              <a:rPr lang="it-IT" sz="2000" dirty="0"/>
              <a:t> che operano in uno stesso impianto sportivo </a:t>
            </a:r>
            <a:r>
              <a:rPr lang="it-IT" sz="2000" b="1" dirty="0"/>
              <a:t>possono associarsi</a:t>
            </a:r>
            <a:r>
              <a:rPr lang="it-IT" sz="2000" dirty="0"/>
              <a:t> 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- possono </a:t>
            </a:r>
            <a:r>
              <a:rPr lang="it-IT" sz="2000" dirty="0"/>
              <a:t>demandare l'onere della dotazione e della manutenzione del defibrillatore semiautomatico al </a:t>
            </a:r>
            <a:r>
              <a:rPr lang="it-IT" sz="2000" b="1" dirty="0"/>
              <a:t>gestore</a:t>
            </a:r>
            <a:r>
              <a:rPr lang="it-IT" sz="2000" dirty="0"/>
              <a:t> dell'impianto attraverso </a:t>
            </a:r>
            <a:r>
              <a:rPr lang="it-IT" sz="2000" b="1" dirty="0"/>
              <a:t>un accordo che definisca anche le </a:t>
            </a:r>
            <a:r>
              <a:rPr lang="it-IT" sz="2000" b="1" dirty="0" err="1"/>
              <a:t>responsabilita'</a:t>
            </a:r>
            <a:r>
              <a:rPr lang="it-IT" sz="2000" b="1" dirty="0"/>
              <a:t> in ordine all'uso e alla gestione</a:t>
            </a:r>
            <a:r>
              <a:rPr lang="it-IT" sz="2000" dirty="0"/>
              <a:t> </a:t>
            </a: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/>
              <a:t>- Accordo scritto</a:t>
            </a:r>
            <a:endParaRPr lang="it-IT" sz="2000" b="1" dirty="0"/>
          </a:p>
          <a:p>
            <a:pPr algn="just"/>
            <a:endParaRPr lang="it-IT" sz="1985" dirty="0"/>
          </a:p>
        </p:txBody>
      </p:sp>
    </p:spTree>
    <p:extLst>
      <p:ext uri="{BB962C8B-B14F-4D97-AF65-F5344CB8AC3E}">
        <p14:creationId xmlns:p14="http://schemas.microsoft.com/office/powerpoint/2010/main" val="360285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 idx="4294967295"/>
          </p:nvPr>
        </p:nvSpPr>
        <p:spPr bwMode="auto">
          <a:xfrm>
            <a:off x="806609" y="302865"/>
            <a:ext cx="9075420" cy="85782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3088">
                <a:effectLst>
                  <a:outerShdw blurRad="38100" dist="38100" dir="2700000" algn="tl">
                    <a:srgbClr val="C0C0C0"/>
                  </a:outerShdw>
                </a:effectLst>
              </a:rPr>
              <a:t>Art. 2 Definizione dell'attivita' amatoriale. Certificazione</a:t>
            </a:r>
            <a:r>
              <a:rPr lang="it-IT" sz="4080"/>
              <a:t> </a:t>
            </a:r>
          </a:p>
        </p:txBody>
      </p:sp>
      <p:sp>
        <p:nvSpPr>
          <p:cNvPr id="19459" name="Segnaposto contenuto 9"/>
          <p:cNvSpPr>
            <a:spLocks noGrp="1"/>
          </p:cNvSpPr>
          <p:nvPr>
            <p:ph idx="4294967295"/>
          </p:nvPr>
        </p:nvSpPr>
        <p:spPr>
          <a:xfrm>
            <a:off x="806609" y="1241218"/>
            <a:ext cx="9075420" cy="5796434"/>
          </a:xfrm>
        </p:spPr>
        <p:txBody>
          <a:bodyPr/>
          <a:lstStyle/>
          <a:p>
            <a:pPr algn="just"/>
            <a:r>
              <a:rPr lang="it-IT" sz="1544" dirty="0" err="1"/>
              <a:t>e'</a:t>
            </a:r>
            <a:r>
              <a:rPr lang="it-IT" sz="1544" dirty="0"/>
              <a:t> definita amatoriale </a:t>
            </a:r>
            <a:r>
              <a:rPr lang="it-IT" sz="1544" dirty="0" err="1"/>
              <a:t>l'attivita'</a:t>
            </a:r>
            <a:r>
              <a:rPr lang="it-IT" sz="1544" dirty="0"/>
              <a:t> ludico-motoria, praticata da </a:t>
            </a:r>
            <a:r>
              <a:rPr lang="it-IT" sz="1544" b="1" dirty="0"/>
              <a:t>soggetti non tesserati</a:t>
            </a:r>
            <a:r>
              <a:rPr lang="it-IT" sz="1544" dirty="0"/>
              <a:t> alle Federazioni sportive nazionali, alle Discipline associate, agli Enti di promozione sportiva riconosciuti dal CONI, </a:t>
            </a:r>
            <a:r>
              <a:rPr lang="it-IT" sz="1544" b="1" dirty="0"/>
              <a:t>individuale o collettiva, non occasionale</a:t>
            </a:r>
            <a:r>
              <a:rPr lang="it-IT" sz="1544" dirty="0"/>
              <a:t>, finalizzata al raggiungimento e mantenimento del benessere psico-fisico della persona, non regolamentata da organismi sportivi, ivi compresa </a:t>
            </a:r>
            <a:r>
              <a:rPr lang="it-IT" sz="1544" dirty="0" err="1"/>
              <a:t>l'attivita'</a:t>
            </a:r>
            <a:r>
              <a:rPr lang="it-IT" sz="1544" dirty="0"/>
              <a:t> che il soggetto svolge in proprio, al di fuori di rapporti con organizzazioni o soggetti </a:t>
            </a:r>
            <a:r>
              <a:rPr lang="it-IT" sz="1544" dirty="0" smtClean="0"/>
              <a:t>terzi.</a:t>
            </a:r>
          </a:p>
          <a:p>
            <a:pPr algn="just"/>
            <a:r>
              <a:rPr lang="it-IT" sz="1544" b="1" dirty="0" smtClean="0"/>
              <a:t>Coloro </a:t>
            </a:r>
            <a:r>
              <a:rPr lang="it-IT" sz="1544" b="1" dirty="0"/>
              <a:t>che praticano </a:t>
            </a:r>
            <a:r>
              <a:rPr lang="it-IT" sz="1544" b="1" dirty="0" err="1"/>
              <a:t>attivita'</a:t>
            </a:r>
            <a:r>
              <a:rPr lang="it-IT" sz="1544" b="1" dirty="0"/>
              <a:t> ludico - motoria in contesti organizzati</a:t>
            </a:r>
            <a:r>
              <a:rPr lang="it-IT" sz="1544" dirty="0"/>
              <a:t> e autorizzati all'esercizio nel rispetto delle disposizioni normative vigenti </a:t>
            </a:r>
            <a:r>
              <a:rPr lang="it-IT" sz="1544" b="1" dirty="0"/>
              <a:t>devono sottoporsi</a:t>
            </a:r>
            <a:r>
              <a:rPr lang="it-IT" sz="1544" dirty="0"/>
              <a:t> a controlli medici periodici ai fini della </a:t>
            </a:r>
            <a:r>
              <a:rPr lang="it-IT" sz="1544" b="1" dirty="0"/>
              <a:t>certificazione attestante </a:t>
            </a:r>
            <a:r>
              <a:rPr lang="it-IT" sz="1544" b="1" dirty="0" err="1"/>
              <a:t>l'idoneita'</a:t>
            </a:r>
            <a:r>
              <a:rPr lang="it-IT" sz="1544" b="1" dirty="0"/>
              <a:t> </a:t>
            </a:r>
            <a:r>
              <a:rPr lang="it-IT" sz="1544" b="1" dirty="0" err="1"/>
              <a:t>all'attivita'</a:t>
            </a:r>
            <a:r>
              <a:rPr lang="it-IT" sz="1544" b="1" dirty="0"/>
              <a:t> ludico-motoria</a:t>
            </a:r>
            <a:r>
              <a:rPr lang="it-IT" sz="1764" dirty="0"/>
              <a:t> </a:t>
            </a:r>
          </a:p>
          <a:p>
            <a:pPr algn="just"/>
            <a:r>
              <a:rPr lang="it-IT" sz="1544" b="1" dirty="0"/>
              <a:t>All'atto dell'iscrizione</a:t>
            </a:r>
            <a:r>
              <a:rPr lang="it-IT" sz="1544" dirty="0"/>
              <a:t> o avvio delle </a:t>
            </a:r>
            <a:r>
              <a:rPr lang="it-IT" sz="1544" dirty="0" err="1"/>
              <a:t>attivita'</a:t>
            </a:r>
            <a:r>
              <a:rPr lang="it-IT" sz="1544" dirty="0"/>
              <a:t> va presentato il certificato e </a:t>
            </a:r>
            <a:r>
              <a:rPr lang="it-IT" sz="1544" b="1" dirty="0"/>
              <a:t>conservato</a:t>
            </a:r>
            <a:r>
              <a:rPr lang="it-IT" sz="1544" dirty="0"/>
              <a:t> presso la sede </a:t>
            </a:r>
            <a:r>
              <a:rPr lang="it-IT" sz="1544" b="1" dirty="0"/>
              <a:t>in copia fino alla data di </a:t>
            </a:r>
            <a:r>
              <a:rPr lang="it-IT" sz="1544" b="1" dirty="0" err="1"/>
              <a:t>validita'</a:t>
            </a:r>
            <a:r>
              <a:rPr lang="it-IT" sz="1544" b="1" dirty="0"/>
              <a:t> o fino alla cessazione </a:t>
            </a:r>
            <a:r>
              <a:rPr lang="it-IT" sz="1544" b="1" dirty="0" err="1"/>
              <a:t>dell'attivita'</a:t>
            </a:r>
            <a:r>
              <a:rPr lang="it-IT" sz="1544" b="1" dirty="0"/>
              <a:t> stessa</a:t>
            </a:r>
            <a:r>
              <a:rPr lang="it-IT" sz="1544" dirty="0"/>
              <a:t> </a:t>
            </a:r>
          </a:p>
          <a:p>
            <a:pPr algn="just"/>
            <a:r>
              <a:rPr lang="it-IT" sz="1544" b="1" dirty="0"/>
              <a:t>Non sono tenuti</a:t>
            </a:r>
            <a:r>
              <a:rPr lang="it-IT" sz="1544" dirty="0"/>
              <a:t> all'obbligo della certificazione: a) coloro che effettuano </a:t>
            </a:r>
            <a:r>
              <a:rPr lang="it-IT" sz="1544" dirty="0" err="1"/>
              <a:t>l'attivita'</a:t>
            </a:r>
            <a:r>
              <a:rPr lang="it-IT" sz="1544" dirty="0"/>
              <a:t> ludico-motoria in forma autonoma e </a:t>
            </a:r>
            <a:r>
              <a:rPr lang="it-IT" sz="1544" b="1" dirty="0"/>
              <a:t>al di fuori di un contesto organizzato ed autorizzato</a:t>
            </a:r>
            <a:r>
              <a:rPr lang="it-IT" sz="1544" dirty="0"/>
              <a:t>; b) chi svolge, anche </a:t>
            </a:r>
            <a:r>
              <a:rPr lang="it-IT" sz="1544" b="1" dirty="0"/>
              <a:t>in contesti autorizzati e organizzati, </a:t>
            </a:r>
            <a:r>
              <a:rPr lang="it-IT" sz="1544" b="1" dirty="0" err="1"/>
              <a:t>attivita'</a:t>
            </a:r>
            <a:r>
              <a:rPr lang="it-IT" sz="1544" b="1" dirty="0"/>
              <a:t> motoria occasionale</a:t>
            </a:r>
            <a:r>
              <a:rPr lang="it-IT" sz="1544" dirty="0"/>
              <a:t>, effettuata a scopo prevalentemente ricreativo e in modo saltuario e non ripetitivo; c) i praticanti di alcune </a:t>
            </a:r>
            <a:r>
              <a:rPr lang="it-IT" sz="1544" dirty="0" err="1"/>
              <a:t>attivita'</a:t>
            </a:r>
            <a:r>
              <a:rPr lang="it-IT" sz="1544" dirty="0"/>
              <a:t> ludico-motorie con ridotto impegno cardiovascolare, quali bocce (escluse bocce in volo), biliardo, golf, pesca sportiva di superficie, caccia sportiva, sport di tiro, ginnastica per anziani, "gruppi cammino" e </a:t>
            </a:r>
            <a:r>
              <a:rPr lang="it-IT" sz="1544" dirty="0" err="1"/>
              <a:t>attivita'</a:t>
            </a:r>
            <a:r>
              <a:rPr lang="it-IT" sz="1544" dirty="0"/>
              <a:t> assimilabili </a:t>
            </a:r>
            <a:r>
              <a:rPr lang="it-IT" sz="1544" dirty="0" err="1"/>
              <a:t>nonche</a:t>
            </a:r>
            <a:r>
              <a:rPr lang="it-IT" sz="1544" dirty="0"/>
              <a:t>' i praticanti di </a:t>
            </a:r>
            <a:r>
              <a:rPr lang="it-IT" sz="1544" dirty="0" err="1"/>
              <a:t>attivita'</a:t>
            </a:r>
            <a:r>
              <a:rPr lang="it-IT" sz="1544" dirty="0"/>
              <a:t> prevalentemente ricreative, quali ballo, giochi da tavolo e </a:t>
            </a:r>
            <a:r>
              <a:rPr lang="it-IT" sz="1544" dirty="0" err="1"/>
              <a:t>attivita‘</a:t>
            </a:r>
            <a:r>
              <a:rPr lang="it-IT" sz="1544" dirty="0"/>
              <a:t> assimilabili</a:t>
            </a:r>
          </a:p>
          <a:p>
            <a:pPr algn="just"/>
            <a:r>
              <a:rPr lang="it-IT" sz="1985" b="1" dirty="0"/>
              <a:t>Abrogato obbligo di certificato dal Decreto del fare L. 98/13 art. 42 bis</a:t>
            </a:r>
            <a:r>
              <a:rPr lang="it-IT" sz="1985" dirty="0"/>
              <a:t> </a:t>
            </a:r>
          </a:p>
          <a:p>
            <a:pPr algn="ctr"/>
            <a:r>
              <a:rPr lang="it-IT" sz="1985" b="1" dirty="0"/>
              <a:t>Se tesserati certificato medico non agonistico</a:t>
            </a:r>
          </a:p>
          <a:p>
            <a:endParaRPr lang="it-IT" sz="1985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980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3639"/>
              <a:t>Art. 3 Definizione di attivita' sportiva non agonistica. Certificazione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it-IT" sz="1544" dirty="0"/>
          </a:p>
          <a:p>
            <a:pPr marL="342900" indent="-342900" algn="just">
              <a:buAutoNum type="arabicPeriod"/>
            </a:pPr>
            <a:r>
              <a:rPr lang="it-IT" sz="1600" dirty="0" smtClean="0"/>
              <a:t>Si </a:t>
            </a:r>
            <a:r>
              <a:rPr lang="it-IT" sz="1600" dirty="0"/>
              <a:t>definiscono </a:t>
            </a:r>
            <a:r>
              <a:rPr lang="it-IT" sz="1600" dirty="0" err="1"/>
              <a:t>attivita'</a:t>
            </a:r>
            <a:r>
              <a:rPr lang="it-IT" sz="1600" dirty="0"/>
              <a:t> sportive non agonistiche quelle praticate dai seguenti soggetti: a) gli </a:t>
            </a:r>
            <a:r>
              <a:rPr lang="it-IT" sz="1600" b="1" dirty="0"/>
              <a:t>alunni</a:t>
            </a:r>
            <a:r>
              <a:rPr lang="it-IT" sz="1600" dirty="0"/>
              <a:t> che svolgono </a:t>
            </a:r>
            <a:r>
              <a:rPr lang="it-IT" sz="1600" dirty="0" err="1"/>
              <a:t>attivita'</a:t>
            </a:r>
            <a:r>
              <a:rPr lang="it-IT" sz="1600" dirty="0"/>
              <a:t> fisico-sportive organizzate dagli organi scolastici nell'ambito delle </a:t>
            </a:r>
            <a:r>
              <a:rPr lang="it-IT" sz="1600" b="1" dirty="0" err="1"/>
              <a:t>attivita'</a:t>
            </a:r>
            <a:r>
              <a:rPr lang="it-IT" sz="1600" b="1" dirty="0"/>
              <a:t> parascolastiche</a:t>
            </a:r>
            <a:r>
              <a:rPr lang="it-IT" sz="1600" dirty="0"/>
              <a:t>; b) coloro che svolgono </a:t>
            </a:r>
            <a:r>
              <a:rPr lang="it-IT" sz="1600" b="1" dirty="0" err="1"/>
              <a:t>attivita'</a:t>
            </a:r>
            <a:r>
              <a:rPr lang="it-IT" sz="1600" b="1" dirty="0"/>
              <a:t> organizzate dal CONI</a:t>
            </a:r>
            <a:r>
              <a:rPr lang="it-IT" sz="1600" dirty="0"/>
              <a:t>, da </a:t>
            </a:r>
            <a:r>
              <a:rPr lang="it-IT" sz="1600" dirty="0" err="1"/>
              <a:t>societa'</a:t>
            </a:r>
            <a:r>
              <a:rPr lang="it-IT" sz="1600" dirty="0"/>
              <a:t> sportive affiliate alle Federazioni sportive nazionali, alle Discipline associate, agli Enti di promozione sportiva riconosciuti dal CONI, che non siano considerati atleti agonisti </a:t>
            </a:r>
            <a:r>
              <a:rPr lang="it-IT" sz="1600" b="1" dirty="0"/>
              <a:t>ai sensi del decreto ministeriale 18 febbraio 1982</a:t>
            </a:r>
            <a:r>
              <a:rPr lang="it-IT" sz="1600" dirty="0"/>
              <a:t>; c) coloro che partecipano ai </a:t>
            </a:r>
            <a:r>
              <a:rPr lang="it-IT" sz="1600" b="1" dirty="0"/>
              <a:t>giochi sportivi studenteschi nelle fasi precedenti a quella nazionale</a:t>
            </a:r>
            <a:r>
              <a:rPr lang="it-IT" sz="1600" dirty="0"/>
              <a:t>. </a:t>
            </a:r>
            <a:endParaRPr lang="it-IT" sz="1600" dirty="0" smtClean="0"/>
          </a:p>
          <a:p>
            <a:pPr marL="342900" indent="-342900" algn="just">
              <a:buAutoNum type="arabicPeriod"/>
            </a:pPr>
            <a:r>
              <a:rPr lang="it-IT" sz="1600" dirty="0" smtClean="0"/>
              <a:t>I </a:t>
            </a:r>
            <a:r>
              <a:rPr lang="it-IT" sz="1600" dirty="0"/>
              <a:t>praticanti di </a:t>
            </a:r>
            <a:r>
              <a:rPr lang="it-IT" sz="1600" dirty="0" err="1"/>
              <a:t>attivita'</a:t>
            </a:r>
            <a:r>
              <a:rPr lang="it-IT" sz="1600" dirty="0"/>
              <a:t> sportive non agonistiche si sottopongono a </a:t>
            </a:r>
            <a:r>
              <a:rPr lang="it-IT" sz="1600" b="1" dirty="0"/>
              <a:t>controllo medico annuale</a:t>
            </a:r>
            <a:r>
              <a:rPr lang="it-IT" sz="1600" dirty="0"/>
              <a:t> che determina </a:t>
            </a:r>
            <a:r>
              <a:rPr lang="it-IT" sz="1600" dirty="0" err="1"/>
              <a:t>l'idoneita'</a:t>
            </a:r>
            <a:r>
              <a:rPr lang="it-IT" sz="1600" dirty="0"/>
              <a:t> a tale pratica sportiva. La certificazione conseguente al controllo medico attestante </a:t>
            </a:r>
            <a:r>
              <a:rPr lang="it-IT" sz="1600" dirty="0" err="1"/>
              <a:t>l'idoneita'</a:t>
            </a:r>
            <a:r>
              <a:rPr lang="it-IT" sz="1600" dirty="0"/>
              <a:t> fisica alla pratica di </a:t>
            </a:r>
            <a:r>
              <a:rPr lang="it-IT" sz="1600" dirty="0" err="1"/>
              <a:t>attivita'</a:t>
            </a:r>
            <a:r>
              <a:rPr lang="it-IT" sz="1600" dirty="0"/>
              <a:t> sportiva di tipo non agonistico </a:t>
            </a:r>
            <a:r>
              <a:rPr lang="it-IT" sz="1600" dirty="0" err="1"/>
              <a:t>e'</a:t>
            </a:r>
            <a:r>
              <a:rPr lang="it-IT" sz="1600" dirty="0"/>
              <a:t> rilasciata dal </a:t>
            </a:r>
            <a:r>
              <a:rPr lang="it-IT" sz="1600" b="1" dirty="0"/>
              <a:t>medico di medicina generale o dal pediatra</a:t>
            </a:r>
            <a:r>
              <a:rPr lang="it-IT" sz="1600" dirty="0"/>
              <a:t> di libera scelta, </a:t>
            </a:r>
            <a:r>
              <a:rPr lang="it-IT" sz="1600" b="1" dirty="0"/>
              <a:t>relativamente ai propri assistiti, o dal medico specialista in medicina dello sport</a:t>
            </a:r>
            <a:r>
              <a:rPr lang="it-IT" sz="1600" dirty="0"/>
              <a:t> </a:t>
            </a:r>
            <a:r>
              <a:rPr lang="it-IT" sz="1600" b="1" dirty="0"/>
              <a:t>o medico FMSI</a:t>
            </a:r>
            <a:r>
              <a:rPr lang="it-IT" sz="1600" dirty="0"/>
              <a:t> su apposito modello predefinito (allegato C). </a:t>
            </a:r>
            <a:endParaRPr lang="it-IT" sz="1600" dirty="0" smtClean="0"/>
          </a:p>
          <a:p>
            <a:pPr marL="342900" indent="-342900" algn="just">
              <a:buAutoNum type="arabicPeriod"/>
            </a:pPr>
            <a:r>
              <a:rPr lang="it-IT" sz="1600" dirty="0" smtClean="0"/>
              <a:t>E</a:t>
            </a:r>
            <a:r>
              <a:rPr lang="it-IT" sz="1600" dirty="0"/>
              <a:t>' obbligatoria la preventiva misurazione della pressione arteriosa e l'effettuazione di un elettrocardiogramma a riposo, refertato secondo gli standard professionali esistenti. </a:t>
            </a:r>
            <a:endParaRPr lang="it-IT" sz="1600" dirty="0" smtClean="0"/>
          </a:p>
          <a:p>
            <a:pPr marL="342900" indent="-342900" algn="just">
              <a:buAutoNum type="arabicPeriod"/>
            </a:pPr>
            <a:r>
              <a:rPr lang="it-IT" sz="1600" dirty="0" smtClean="0"/>
              <a:t>In </a:t>
            </a:r>
            <a:r>
              <a:rPr lang="it-IT" sz="1600" dirty="0"/>
              <a:t>caso di sospetto diagnostico o in presenza di patologie croniche e conclamate </a:t>
            </a:r>
            <a:r>
              <a:rPr lang="it-IT" sz="1600" dirty="0" err="1"/>
              <a:t>e'</a:t>
            </a:r>
            <a:r>
              <a:rPr lang="it-IT" sz="1600" dirty="0"/>
              <a:t> raccomandato al medico certificatore di avvalersi della consulenza del medico specialista in medicina dello sport e, secondo il giudizio clinico, dello specialista di branca. </a:t>
            </a:r>
          </a:p>
        </p:txBody>
      </p:sp>
    </p:spTree>
    <p:extLst>
      <p:ext uri="{BB962C8B-B14F-4D97-AF65-F5344CB8AC3E}">
        <p14:creationId xmlns:p14="http://schemas.microsoft.com/office/powerpoint/2010/main" val="35846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manifestazioni non agonistiche o di tipo ludico-motorio ad elevato impegno cardiovascolare necessitano di certificato </a:t>
            </a:r>
          </a:p>
          <a:p>
            <a:endParaRPr lang="it-IT" sz="2400" dirty="0" smtClean="0"/>
          </a:p>
          <a:p>
            <a:r>
              <a:rPr lang="it-IT" sz="2400" dirty="0" smtClean="0"/>
              <a:t>manifestazioni podistiche di lunghezza superiore ai 20 km, il </a:t>
            </a:r>
            <a:r>
              <a:rPr lang="it-IT" sz="2400" dirty="0" err="1" smtClean="0"/>
              <a:t>granfondo</a:t>
            </a:r>
            <a:r>
              <a:rPr lang="it-IT" sz="2400" dirty="0" smtClean="0"/>
              <a:t> di ciclismo, di nuoto, di sci di fondo o altre tipologie analoghe</a:t>
            </a:r>
          </a:p>
          <a:p>
            <a:endParaRPr lang="it-IT" sz="2400" dirty="0" smtClean="0"/>
          </a:p>
          <a:p>
            <a:r>
              <a:rPr lang="it-IT" sz="2400" dirty="0" smtClean="0"/>
              <a:t>Certificato annuale rilasciato da medico di base, pediatra o medico sportivo</a:t>
            </a:r>
          </a:p>
          <a:p>
            <a:r>
              <a:rPr lang="it-IT" sz="2000" dirty="0" smtClean="0"/>
              <a:t>Difficile stabilire quando vi può essere un esonero dai certificati. Necessità comunque di gare meno impegnative di quelle classiche federali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it-IT" dirty="0" smtClean="0"/>
              <a:t>Attività ad elevato impegno cardiovascolare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872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E’ rimasto il Decreto Ministeriale 18.2.82</a:t>
            </a:r>
          </a:p>
          <a:p>
            <a:r>
              <a:rPr lang="it-IT" sz="2400" dirty="0" smtClean="0"/>
              <a:t>Definizione di agonismo dato dalla FSN o EPS ed i Giochi </a:t>
            </a:r>
            <a:r>
              <a:rPr lang="it-IT" sz="2400" dirty="0"/>
              <a:t>della Gioventù a Livello Nazionale</a:t>
            </a:r>
          </a:p>
          <a:p>
            <a:r>
              <a:rPr lang="it-IT" sz="2400" dirty="0"/>
              <a:t>certificazione rilasciata esclusivamente dai </a:t>
            </a:r>
            <a:r>
              <a:rPr lang="it-IT" sz="2400" b="1" dirty="0"/>
              <a:t>medici specialisti in medicina dello sport presso i centri pubblici o privati accreditati</a:t>
            </a:r>
          </a:p>
          <a:p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Attività sportiva agonistica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84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sintesi: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Certificato medico agonistico per tutti tranne quelli che svolgono attività definita dalla Federazione di tipo non agonistico.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Possibilità di non avere i certificati medici, nel canottaggio, solo per i così detti tesserati non praticanti (Circolare CONI 6897/16)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Non fa effettuare agli atleti gare ed allenamenti senza la copertura del certificato medico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Conservare il certificato medico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7640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863</Words>
  <Application>Microsoft Office PowerPoint</Application>
  <PresentationFormat>Personalizzato</PresentationFormat>
  <Paragraphs>49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Tema di Office</vt:lpstr>
      <vt:lpstr>Struttura personalizzata</vt:lpstr>
      <vt:lpstr>Corso di Aggiornamento per Dirigente Societario Piediluco 6 maggio 2017</vt:lpstr>
      <vt:lpstr>Tutela sanitaria</vt:lpstr>
      <vt:lpstr>Art. 2 Definizione dell'attivita' amatoriale. Certificazione </vt:lpstr>
      <vt:lpstr>Art. 3 Definizione di attivita' sportiva non agonistica. Certificazione</vt:lpstr>
      <vt:lpstr>Attività ad elevato impegno cardiovascolare</vt:lpstr>
      <vt:lpstr>Attività sportiva agonistica</vt:lpstr>
      <vt:lpstr>In sintesi:</vt:lpstr>
    </vt:vector>
  </TitlesOfParts>
  <Company>Crea Identity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Randi</dc:creator>
  <cp:lastModifiedBy>fontana</cp:lastModifiedBy>
  <cp:revision>129</cp:revision>
  <dcterms:created xsi:type="dcterms:W3CDTF">2014-05-07T17:14:44Z</dcterms:created>
  <dcterms:modified xsi:type="dcterms:W3CDTF">2017-05-05T08:14:03Z</dcterms:modified>
</cp:coreProperties>
</file>