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10688638" cy="7562850"/>
  <p:notesSz cx="9144000" cy="6858000"/>
  <p:defaultTextStyle>
    <a:defPPr>
      <a:defRPr lang="it-IT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C1567A0-D8BB-474B-A269-4C7723A45BCB}">
          <p14:sldIdLst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58" autoAdjust="0"/>
  </p:normalViewPr>
  <p:slideViewPr>
    <p:cSldViewPr snapToGrid="0" snapToObjects="1">
      <p:cViewPr varScale="1">
        <p:scale>
          <a:sx n="90" d="100"/>
          <a:sy n="90" d="100"/>
        </p:scale>
        <p:origin x="162" y="9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58C0-A7A0-D645-944B-77474344D0CB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05D06-52DC-EA47-9451-3B71213F12B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55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974F3-4C92-3143-B9C5-A1B063A1F42A}" type="datetime1">
              <a:rPr lang="it-IT" smtClean="0"/>
              <a:pPr/>
              <a:t>05/05/2017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19ED2-32F0-0640-8083-1BA3A60E25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4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sfondoLayput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88638" cy="756248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657471"/>
          </a:xfrm>
          <a:prstGeom prst="rect">
            <a:avLst/>
          </a:prstGeom>
        </p:spPr>
        <p:txBody>
          <a:bodyPr lIns="0" tIns="49775" rIns="99551" bIns="0"/>
          <a:lstStyle>
            <a:lvl1pPr algn="l">
              <a:defRPr sz="33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69" y="3684881"/>
            <a:ext cx="6264019" cy="742841"/>
          </a:xfrm>
          <a:prstGeom prst="rect">
            <a:avLst/>
          </a:prstGeom>
        </p:spPr>
        <p:txBody>
          <a:bodyPr lIns="0" tIns="49775" rIns="99551" bIns="0"/>
          <a:lstStyle>
            <a:lvl1pPr marL="0" indent="0" algn="l">
              <a:buNone/>
              <a:defRPr sz="2200">
                <a:solidFill>
                  <a:schemeClr val="bg1"/>
                </a:solidFill>
                <a:latin typeface="Arial"/>
                <a:cs typeface="Arial"/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943602" y="6606991"/>
            <a:ext cx="2494016" cy="40265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pic>
        <p:nvPicPr>
          <p:cNvPr id="7" name="Immagine 6" descr="sfondoLayput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38" y="588832"/>
            <a:ext cx="3397906" cy="14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07/05/14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Titolo presentazione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2"/>
          <p:cNvSpPr>
            <a:spLocks noGrp="1"/>
          </p:cNvSpPr>
          <p:nvPr>
            <p:ph idx="1"/>
          </p:nvPr>
        </p:nvSpPr>
        <p:spPr>
          <a:xfrm>
            <a:off x="1080472" y="1831585"/>
            <a:ext cx="9073735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>
                <a:solidFill>
                  <a:srgbClr val="0033A0"/>
                </a:solidFill>
              </a:defRPr>
            </a:lvl1pPr>
            <a:lvl2pPr>
              <a:defRPr>
                <a:solidFill>
                  <a:srgbClr val="0033A0"/>
                </a:solidFill>
              </a:defRPr>
            </a:lvl2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3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80472" y="1771109"/>
            <a:ext cx="9073735" cy="454303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>
                <a:solidFill>
                  <a:srgbClr val="0033A0"/>
                </a:solidFill>
              </a:defRPr>
            </a:lvl1pPr>
            <a:lvl2pPr marL="808850" indent="-311096">
              <a:buFont typeface="Arial"/>
              <a:buChar char="•"/>
              <a:defRPr sz="2000">
                <a:solidFill>
                  <a:srgbClr val="0033A0"/>
                </a:solidFill>
              </a:defRPr>
            </a:lvl2pPr>
            <a:lvl4pPr marL="1493261" indent="0">
              <a:buFontTx/>
              <a:buNone/>
              <a:defRPr/>
            </a:lvl4pPr>
            <a:lvl5pPr marL="1991015" indent="0">
              <a:buFontTx/>
              <a:buNone/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85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80471" y="1764667"/>
            <a:ext cx="4293465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05493" y="1764667"/>
            <a:ext cx="4248714" cy="4626857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A0"/>
                </a:solidFill>
              </a:defRPr>
            </a:lvl1pPr>
            <a:lvl2pPr>
              <a:defRPr sz="20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2000">
                <a:solidFill>
                  <a:srgbClr val="0033A0"/>
                </a:solidFill>
              </a:defRPr>
            </a:lvl4pPr>
            <a:lvl5pPr>
              <a:defRPr sz="2000">
                <a:solidFill>
                  <a:srgbClr val="0033A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49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2" y="1692889"/>
            <a:ext cx="4353231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80472" y="2540029"/>
            <a:ext cx="4353231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777883" y="1692889"/>
            <a:ext cx="4376323" cy="70551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0033A0"/>
                </a:solidFill>
              </a:defRPr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777883" y="2540029"/>
            <a:ext cx="4376323" cy="4215768"/>
          </a:xfrm>
        </p:spPr>
        <p:txBody>
          <a:bodyPr/>
          <a:lstStyle>
            <a:lvl1pPr>
              <a:defRPr sz="2600">
                <a:solidFill>
                  <a:srgbClr val="0033A0"/>
                </a:solidFill>
              </a:defRPr>
            </a:lvl1pPr>
            <a:lvl2pPr>
              <a:defRPr sz="2200">
                <a:solidFill>
                  <a:srgbClr val="0033A0"/>
                </a:solidFill>
              </a:defRPr>
            </a:lvl2pPr>
            <a:lvl3pPr>
              <a:defRPr sz="2000">
                <a:solidFill>
                  <a:srgbClr val="0033A0"/>
                </a:solidFill>
              </a:defRPr>
            </a:lvl3pPr>
            <a:lvl4pPr>
              <a:defRPr sz="1700">
                <a:solidFill>
                  <a:srgbClr val="0033A0"/>
                </a:solidFill>
              </a:defRPr>
            </a:lvl4pPr>
            <a:lvl5pPr>
              <a:defRPr sz="1700">
                <a:solidFill>
                  <a:srgbClr val="0033A0"/>
                </a:solidFill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6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9430" y="5293995"/>
            <a:ext cx="9054776" cy="624986"/>
          </a:xfrm>
        </p:spPr>
        <p:txBody>
          <a:bodyPr anchor="t"/>
          <a:lstStyle>
            <a:lvl1pPr algn="l">
              <a:defRPr sz="2200" b="0"/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99430" y="675755"/>
            <a:ext cx="9054777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9430" y="5918983"/>
            <a:ext cx="9054777" cy="580872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3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97FF-06C1-4734-AAB8-42821AA222CA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A4B6D-3453-4899-BB12-EB129EAEB0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92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34432" y="1633366"/>
            <a:ext cx="4720815" cy="499113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33391" y="1633366"/>
            <a:ext cx="4720815" cy="499113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55C2-940B-4919-80E1-A308CDCC1AD6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AF20-9050-4112-A168-E20B6B964F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allone 3"/>
          <p:cNvSpPr/>
          <p:nvPr/>
        </p:nvSpPr>
        <p:spPr>
          <a:xfrm>
            <a:off x="4251332" y="3313999"/>
            <a:ext cx="213401" cy="252095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6"/>
          </a:p>
        </p:txBody>
      </p:sp>
      <p:sp>
        <p:nvSpPr>
          <p:cNvPr id="5" name="Gallone 4"/>
          <p:cNvSpPr/>
          <p:nvPr/>
        </p:nvSpPr>
        <p:spPr>
          <a:xfrm>
            <a:off x="4032364" y="3313999"/>
            <a:ext cx="215257" cy="252095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206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403" y="1168627"/>
            <a:ext cx="9085342" cy="2016760"/>
          </a:xfrm>
        </p:spPr>
        <p:txBody>
          <a:bodyPr anchor="b"/>
          <a:lstStyle>
            <a:lvl1pPr algn="r">
              <a:buNone/>
              <a:defRPr sz="5293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85352" y="3233027"/>
            <a:ext cx="5344319" cy="1604418"/>
          </a:xfrm>
        </p:spPr>
        <p:txBody>
          <a:bodyPr/>
          <a:lstStyle>
            <a:lvl1pPr marL="0" indent="0" algn="l">
              <a:buNone/>
              <a:defRPr sz="2536">
                <a:solidFill>
                  <a:schemeClr val="tx1"/>
                </a:solidFill>
              </a:defRPr>
            </a:lvl1pPr>
            <a:lvl2pPr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E18E8D-A024-4D66-9820-7478BD94B837}" type="datetimeFigureOut">
              <a:rPr lang="it-IT"/>
              <a:pPr>
                <a:defRPr/>
              </a:pPr>
              <a:t>05/05/2017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F9AE0A-BDE2-40A9-BDE4-26764A700C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7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083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rvizi_footer-04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0" y="6843774"/>
            <a:ext cx="10598817" cy="719076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80472" y="646661"/>
            <a:ext cx="9073733" cy="68759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80473" y="1831585"/>
            <a:ext cx="9073733" cy="48295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1"/>
            <a:r>
              <a:rPr lang="it-IT" dirty="0" smtClean="0"/>
              <a:t>Terzo livello</a:t>
            </a:r>
          </a:p>
          <a:p>
            <a:pPr lvl="1"/>
            <a:r>
              <a:rPr lang="it-IT" dirty="0" smtClean="0"/>
              <a:t>Quarto livello</a:t>
            </a:r>
          </a:p>
          <a:p>
            <a:pPr lvl="1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80226" y="7088651"/>
            <a:ext cx="84662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07/05/14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67651" y="7088651"/>
            <a:ext cx="3837885" cy="40265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it-IT" dirty="0" smtClean="0"/>
              <a:t>Titolo presentazione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589321" y="7088651"/>
            <a:ext cx="564885" cy="40265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7E152133-14C5-F048-8E4A-AF3FAD14CD1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18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64" r:id="rId3"/>
    <p:sldLayoutId id="2147483665" r:id="rId4"/>
    <p:sldLayoutId id="2147483669" r:id="rId5"/>
    <p:sldLayoutId id="2147483684" r:id="rId6"/>
    <p:sldLayoutId id="2147483685" r:id="rId7"/>
    <p:sldLayoutId id="2147483686" r:id="rId8"/>
  </p:sldLayoutIdLst>
  <p:hf hdr="0"/>
  <p:txStyles>
    <p:titleStyle>
      <a:lvl1pPr algn="l" defTabSz="497754" rtl="0" eaLnBrk="1" latinLnBrk="0" hangingPunct="1">
        <a:spcBef>
          <a:spcPct val="0"/>
        </a:spcBef>
        <a:buNone/>
        <a:defRPr sz="3300" kern="1200">
          <a:solidFill>
            <a:srgbClr val="0033A0"/>
          </a:solidFill>
          <a:latin typeface="Arial"/>
          <a:ea typeface="+mj-ea"/>
          <a:cs typeface="Arial"/>
        </a:defRPr>
      </a:lvl1pPr>
    </p:titleStyle>
    <p:bodyStyle>
      <a:lvl1pPr marL="0" indent="0" algn="l" defTabSz="497754" rtl="0" eaLnBrk="1" latinLnBrk="0" hangingPunct="1">
        <a:spcBef>
          <a:spcPct val="20000"/>
        </a:spcBef>
        <a:buFontTx/>
        <a:buNone/>
        <a:defRPr sz="1700" kern="1200">
          <a:solidFill>
            <a:srgbClr val="0033A0"/>
          </a:solidFill>
          <a:latin typeface="Arial"/>
          <a:ea typeface="+mn-ea"/>
          <a:cs typeface="Arial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0033A0"/>
          </a:solidFill>
          <a:latin typeface="Arial"/>
          <a:ea typeface="+mn-ea"/>
          <a:cs typeface="Arial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bg1">
              <a:lumMod val="75000"/>
            </a:schemeClr>
          </a:solidFill>
          <a:latin typeface="Arial"/>
          <a:ea typeface="+mn-ea"/>
          <a:cs typeface="Arial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42271" y="2924932"/>
            <a:ext cx="7065666" cy="1582900"/>
          </a:xfrm>
        </p:spPr>
        <p:txBody>
          <a:bodyPr/>
          <a:lstStyle/>
          <a:p>
            <a:r>
              <a:rPr lang="it-IT" sz="2800" b="1" dirty="0"/>
              <a:t>Corso di Aggiornamento per Dirigente Societario</a:t>
            </a: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2000" dirty="0"/>
              <a:t>Piediluco 6 maggio 2017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42271" y="4904081"/>
            <a:ext cx="6264019" cy="742841"/>
          </a:xfrm>
        </p:spPr>
        <p:txBody>
          <a:bodyPr/>
          <a:lstStyle/>
          <a:p>
            <a:r>
              <a:rPr lang="it-IT" b="1" dirty="0" smtClean="0"/>
              <a:t>Il doping – cenni sulla normativa penale e sportiva </a:t>
            </a:r>
          </a:p>
          <a:p>
            <a:pPr algn="r"/>
            <a:r>
              <a:rPr lang="it-IT" dirty="0" smtClean="0"/>
              <a:t>Avv. Giovanni Fontana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316" y="524833"/>
            <a:ext cx="1567943" cy="156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40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/>
              <a:t>WADA </a:t>
            </a:r>
            <a:br>
              <a:rPr lang="it-IT" sz="4411"/>
            </a:br>
            <a:r>
              <a:rPr lang="it-IT" sz="4411"/>
              <a:t> World Anti - Doping Agency</a:t>
            </a:r>
          </a:p>
        </p:txBody>
      </p:sp>
      <p:sp>
        <p:nvSpPr>
          <p:cNvPr id="17411" name="Segnaposto contenuto 9"/>
          <p:cNvSpPr>
            <a:spLocks noGrp="1"/>
          </p:cNvSpPr>
          <p:nvPr>
            <p:ph idx="1"/>
          </p:nvPr>
        </p:nvSpPr>
        <p:spPr>
          <a:xfrm>
            <a:off x="818864" y="2431667"/>
            <a:ext cx="9075420" cy="4129806"/>
          </a:xfrm>
        </p:spPr>
        <p:txBody>
          <a:bodyPr/>
          <a:lstStyle/>
          <a:p>
            <a:pPr algn="just"/>
            <a:r>
              <a:rPr lang="it-IT" sz="2426" dirty="0"/>
              <a:t>L’istituzione della </a:t>
            </a:r>
            <a:r>
              <a:rPr lang="it-IT" sz="2426" b="1" dirty="0">
                <a:solidFill>
                  <a:schemeClr val="tx2"/>
                </a:solidFill>
              </a:rPr>
              <a:t>WADA</a:t>
            </a:r>
            <a:r>
              <a:rPr lang="it-IT" sz="2426" dirty="0"/>
              <a:t> è stato il grande passo in avanti dell’ordinamento sportivo nella lotta al doping. </a:t>
            </a:r>
          </a:p>
          <a:p>
            <a:pPr algn="just"/>
            <a:r>
              <a:rPr lang="it-IT" sz="2426" dirty="0"/>
              <a:t>Essa è un soggetto sovranazionale cui concorrono il CIO, la Comunità Europea e vari Stati. </a:t>
            </a:r>
          </a:p>
          <a:p>
            <a:pPr algn="just"/>
            <a:r>
              <a:rPr lang="it-IT" sz="2426" dirty="0"/>
              <a:t>Emana un regolamento che viene applicato in tutte le Federazioni e Comitati Olimpici.</a:t>
            </a:r>
          </a:p>
          <a:p>
            <a:pPr algn="just"/>
            <a:r>
              <a:rPr lang="it-IT" sz="2426" dirty="0"/>
              <a:t>Prima della sua istituzione ogni federazione aveva un proprio regolamento con sanzioni diverse e si creavano delle palesi ingiustizia tra uno sport e l’altro.</a:t>
            </a:r>
            <a:r>
              <a:rPr lang="it-I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11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/>
              <a:t>Classi di sostanze vietate</a:t>
            </a:r>
          </a:p>
        </p:txBody>
      </p:sp>
      <p:sp>
        <p:nvSpPr>
          <p:cNvPr id="20483" name="Segnaposto contenuto 9"/>
          <p:cNvSpPr>
            <a:spLocks noGrp="1"/>
          </p:cNvSpPr>
          <p:nvPr>
            <p:ph idx="1"/>
          </p:nvPr>
        </p:nvSpPr>
        <p:spPr>
          <a:xfrm>
            <a:off x="818864" y="1636868"/>
            <a:ext cx="9075420" cy="4991130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S1 agenti anabolizzanti</a:t>
            </a:r>
          </a:p>
          <a:p>
            <a:r>
              <a:rPr lang="it-IT" sz="2400" dirty="0"/>
              <a:t>S2 ormoni e sostanze correlate</a:t>
            </a:r>
          </a:p>
          <a:p>
            <a:r>
              <a:rPr lang="it-IT" sz="2400" dirty="0"/>
              <a:t>S3 beta – 2 agonisti</a:t>
            </a:r>
          </a:p>
          <a:p>
            <a:r>
              <a:rPr lang="it-IT" sz="2400" dirty="0"/>
              <a:t>S4 Agenti con attività </a:t>
            </a:r>
            <a:r>
              <a:rPr lang="it-IT" sz="2400" dirty="0" err="1"/>
              <a:t>antiestrogenica</a:t>
            </a:r>
            <a:endParaRPr lang="it-IT" sz="2400" dirty="0"/>
          </a:p>
          <a:p>
            <a:r>
              <a:rPr lang="it-IT" sz="2400" dirty="0"/>
              <a:t>S5 diuretici ed agenti mascheranti</a:t>
            </a:r>
          </a:p>
          <a:p>
            <a:r>
              <a:rPr lang="it-IT" sz="2400" dirty="0"/>
              <a:t>S6 stimolanti</a:t>
            </a:r>
          </a:p>
          <a:p>
            <a:r>
              <a:rPr lang="it-IT" sz="2400" dirty="0"/>
              <a:t>S7 narcotici</a:t>
            </a:r>
          </a:p>
          <a:p>
            <a:r>
              <a:rPr lang="it-IT" sz="2400" dirty="0"/>
              <a:t>S8 derivati della cannabis</a:t>
            </a:r>
          </a:p>
          <a:p>
            <a:r>
              <a:rPr lang="it-IT" sz="2400" dirty="0"/>
              <a:t>S9 corticosteroidi </a:t>
            </a:r>
            <a:r>
              <a:rPr lang="it-IT" sz="2400" dirty="0" smtClean="0"/>
              <a:t>(cortisone in competizione)</a:t>
            </a:r>
            <a:endParaRPr lang="it-IT" sz="2400" dirty="0"/>
          </a:p>
          <a:p>
            <a:r>
              <a:rPr lang="it-IT" sz="2400" dirty="0"/>
              <a:t>P1 alcool (solo in alcuni sport)</a:t>
            </a:r>
          </a:p>
          <a:p>
            <a:r>
              <a:rPr lang="it-IT" sz="2400" dirty="0"/>
              <a:t>P2 betabloccanti (solo in alcuni sport)</a:t>
            </a:r>
          </a:p>
          <a:p>
            <a:r>
              <a:rPr lang="it-IT" sz="2400" dirty="0"/>
              <a:t>Sostanze non approvate o farmaci sperimentali=doping</a:t>
            </a:r>
          </a:p>
          <a:p>
            <a:endParaRPr lang="it-IT" sz="2647" dirty="0"/>
          </a:p>
        </p:txBody>
      </p:sp>
    </p:spTree>
    <p:extLst>
      <p:ext uri="{BB962C8B-B14F-4D97-AF65-F5344CB8AC3E}">
        <p14:creationId xmlns:p14="http://schemas.microsoft.com/office/powerpoint/2010/main" val="32698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Sostanze vietate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Non è più doping il </a:t>
            </a:r>
            <a:r>
              <a:rPr lang="it-IT" sz="2000" dirty="0" err="1" smtClean="0"/>
              <a:t>salbutamolo</a:t>
            </a:r>
            <a:r>
              <a:rPr lang="it-IT" sz="2000" dirty="0" smtClean="0"/>
              <a:t> (</a:t>
            </a:r>
            <a:r>
              <a:rPr lang="it-IT" sz="2000" dirty="0" err="1" smtClean="0"/>
              <a:t>Ventolin</a:t>
            </a:r>
            <a:r>
              <a:rPr lang="it-IT" sz="2000" dirty="0" smtClean="0"/>
              <a:t>) sotto i 1000 </a:t>
            </a:r>
            <a:r>
              <a:rPr lang="it-IT" sz="2000" dirty="0" err="1" smtClean="0"/>
              <a:t>ng</a:t>
            </a:r>
            <a:r>
              <a:rPr lang="it-IT" sz="2000" dirty="0" smtClean="0"/>
              <a:t>/ml. Se superiore l’atleta può provare come si sia giunti al risultato anomalo</a:t>
            </a:r>
          </a:p>
          <a:p>
            <a:r>
              <a:rPr lang="it-IT" sz="2000" dirty="0" smtClean="0"/>
              <a:t>Alla stessa regola soggiacciono efedrina e </a:t>
            </a:r>
            <a:r>
              <a:rPr lang="it-IT" sz="2000" dirty="0" err="1" smtClean="0"/>
              <a:t>pseudoefedrina</a:t>
            </a:r>
            <a:r>
              <a:rPr lang="it-IT" sz="2000" dirty="0" smtClean="0"/>
              <a:t> (spray nasali)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Non è più doping la caffeina (inserita in programma di monitoraggio)</a:t>
            </a:r>
          </a:p>
        </p:txBody>
      </p:sp>
    </p:spTree>
    <p:extLst>
      <p:ext uri="{BB962C8B-B14F-4D97-AF65-F5344CB8AC3E}">
        <p14:creationId xmlns:p14="http://schemas.microsoft.com/office/powerpoint/2010/main" val="3459511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 dirty="0"/>
              <a:t>modalità organizzative di un controllo antidoping</a:t>
            </a:r>
          </a:p>
        </p:txBody>
      </p:sp>
      <p:sp>
        <p:nvSpPr>
          <p:cNvPr id="22531" name="Segnaposto contenuto 9"/>
          <p:cNvSpPr>
            <a:spLocks noGrp="1"/>
          </p:cNvSpPr>
          <p:nvPr>
            <p:ph idx="1"/>
          </p:nvPr>
        </p:nvSpPr>
        <p:spPr>
          <a:xfrm>
            <a:off x="818864" y="2221659"/>
            <a:ext cx="9075420" cy="4991130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it-IT" i="1" dirty="0" smtClean="0"/>
              <a:t>  </a:t>
            </a:r>
            <a:r>
              <a:rPr lang="it-IT" sz="2400" i="1" dirty="0" smtClean="0"/>
              <a:t>Per l’effettuazione del controllo anti–doping bisogna avere a disposizione un locale per il prelievo:</a:t>
            </a:r>
          </a:p>
          <a:p>
            <a:pPr>
              <a:buFontTx/>
              <a:buChar char="-"/>
            </a:pPr>
            <a:r>
              <a:rPr lang="it-IT" sz="2400" dirty="0" smtClean="0"/>
              <a:t>Zona di attesa</a:t>
            </a:r>
          </a:p>
          <a:p>
            <a:pPr>
              <a:buFontTx/>
              <a:buChar char="-"/>
            </a:pPr>
            <a:r>
              <a:rPr lang="it-IT" sz="2400" dirty="0" smtClean="0"/>
              <a:t>Stanza per operazioni di controllo dotata di servizi igienici</a:t>
            </a:r>
          </a:p>
          <a:p>
            <a:pPr>
              <a:buFontTx/>
              <a:buChar char="-"/>
            </a:pPr>
            <a:r>
              <a:rPr lang="it-IT" sz="2400" dirty="0" smtClean="0"/>
              <a:t>Un tavolo con sedie</a:t>
            </a:r>
          </a:p>
          <a:p>
            <a:pPr>
              <a:buFontTx/>
              <a:buChar char="-"/>
            </a:pPr>
            <a:r>
              <a:rPr lang="it-IT" sz="2400" dirty="0" smtClean="0"/>
              <a:t>Bibite sigillate in contenitori di vetro o alluminio</a:t>
            </a:r>
          </a:p>
        </p:txBody>
      </p:sp>
    </p:spTree>
    <p:extLst>
      <p:ext uri="{BB962C8B-B14F-4D97-AF65-F5344CB8AC3E}">
        <p14:creationId xmlns:p14="http://schemas.microsoft.com/office/powerpoint/2010/main" val="7721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3529" dirty="0"/>
              <a:t>MODALITA’ E GARANZIE DEI CONTROLLI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1"/>
          </p:nvPr>
        </p:nvSpPr>
        <p:spPr>
          <a:xfrm>
            <a:off x="806609" y="2034267"/>
            <a:ext cx="9063166" cy="459023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sz="2206" dirty="0"/>
              <a:t>La raccolta delle urine avviene alla presenza del medico </a:t>
            </a:r>
            <a:r>
              <a:rPr lang="it-IT" sz="2206" dirty="0" err="1"/>
              <a:t>prelevatore</a:t>
            </a:r>
            <a:r>
              <a:rPr lang="it-IT" sz="2206" dirty="0"/>
              <a:t>, ovviamente dello stesso sesso dell’atleta.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206" dirty="0"/>
              <a:t>Il medico si porta dietro dei kit già predisposti, in un numero sufficiente affinché l’atleta possa scegliere almeno tra due kit da utilizzare.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sz="2206" dirty="0"/>
              <a:t>Tutte le operazioni sono effettuate in modo da garantire che il campione biologico dell’atleta controllato non subisca involontariamente o dolosamente manomissioni.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6" dirty="0" err="1"/>
              <a:t>L’atleta</a:t>
            </a:r>
            <a:r>
              <a:rPr lang="en-US" sz="2206" dirty="0"/>
              <a:t> </a:t>
            </a:r>
            <a:r>
              <a:rPr lang="en-US" sz="2206" dirty="0" err="1"/>
              <a:t>una</a:t>
            </a:r>
            <a:r>
              <a:rPr lang="en-US" sz="2206" dirty="0"/>
              <a:t> </a:t>
            </a:r>
            <a:r>
              <a:rPr lang="en-US" sz="2206" dirty="0" err="1"/>
              <a:t>volta</a:t>
            </a:r>
            <a:r>
              <a:rPr lang="en-US" sz="2206" dirty="0"/>
              <a:t> </a:t>
            </a:r>
            <a:r>
              <a:rPr lang="en-US" sz="2206" dirty="0" err="1"/>
              <a:t>sorteggiato</a:t>
            </a:r>
            <a:r>
              <a:rPr lang="en-US" sz="2206" dirty="0"/>
              <a:t> non </a:t>
            </a:r>
            <a:r>
              <a:rPr lang="en-US" sz="2206" dirty="0" err="1"/>
              <a:t>deve</a:t>
            </a:r>
            <a:r>
              <a:rPr lang="en-US" sz="2206" dirty="0"/>
              <a:t> </a:t>
            </a:r>
            <a:r>
              <a:rPr lang="en-US" sz="2206" dirty="0" err="1"/>
              <a:t>mai</a:t>
            </a:r>
            <a:r>
              <a:rPr lang="en-US" sz="2206" dirty="0"/>
              <a:t> </a:t>
            </a:r>
            <a:r>
              <a:rPr lang="en-US" sz="2206" dirty="0" err="1"/>
              <a:t>sfuggire</a:t>
            </a:r>
            <a:r>
              <a:rPr lang="en-US" sz="2206" dirty="0"/>
              <a:t> </a:t>
            </a:r>
            <a:r>
              <a:rPr lang="en-US" sz="2206" dirty="0" err="1"/>
              <a:t>allo</a:t>
            </a:r>
            <a:r>
              <a:rPr lang="en-US" sz="2206" dirty="0"/>
              <a:t> </a:t>
            </a:r>
            <a:r>
              <a:rPr lang="en-US" sz="2206" dirty="0" err="1"/>
              <a:t>sguardo</a:t>
            </a:r>
            <a:r>
              <a:rPr lang="en-US" sz="2206" dirty="0"/>
              <a:t> del </a:t>
            </a:r>
            <a:r>
              <a:rPr lang="en-US" sz="2206" dirty="0" err="1"/>
              <a:t>prelevatore</a:t>
            </a:r>
            <a:r>
              <a:rPr lang="en-US" sz="2206" dirty="0"/>
              <a:t>.</a:t>
            </a:r>
            <a:endParaRPr lang="it-IT" sz="2206" dirty="0"/>
          </a:p>
          <a:p>
            <a:pPr>
              <a:buFont typeface="Wingdings" panose="05000000000000000000" pitchFamily="2" charset="2"/>
              <a:buChar char="v"/>
            </a:pPr>
            <a:endParaRPr lang="it-IT" sz="2647" dirty="0"/>
          </a:p>
        </p:txBody>
      </p:sp>
    </p:spTree>
    <p:extLst>
      <p:ext uri="{BB962C8B-B14F-4D97-AF65-F5344CB8AC3E}">
        <p14:creationId xmlns:p14="http://schemas.microsoft.com/office/powerpoint/2010/main" val="179607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4411"/>
              <a:t>SANZIONI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sz="half" idx="1"/>
          </p:nvPr>
        </p:nvSpPr>
        <p:spPr>
          <a:xfrm>
            <a:off x="897644" y="4178826"/>
            <a:ext cx="8586986" cy="2699517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it-IT" sz="2536"/>
              <a:t>La sanzione sportiva viene graduata a seconda della sostanza ritrovata ed a seconda del grado di colpa dell’atleta.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536"/>
              <a:t>E’ illecito sportivo anche il tentativo di doparsi o la mancata presentazione ai controlli.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3199761" y="1558088"/>
            <a:ext cx="4446676" cy="87358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518382" y="1636868"/>
            <a:ext cx="3812937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206">
                <a:latin typeface="Lucida Sans Unicode" panose="020B0602030504020204" pitchFamily="34" charset="0"/>
              </a:rPr>
              <a:t>Ad una positività seguono         2 procedimenti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1850003" y="2986626"/>
            <a:ext cx="2225089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206">
                <a:latin typeface="Lucida Sans Unicode" panose="020B0602030504020204" pitchFamily="34" charset="0"/>
              </a:rPr>
              <a:t>quello penale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5185010" y="2986626"/>
            <a:ext cx="477930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206">
                <a:latin typeface="Lucida Sans Unicode" panose="020B0602030504020204" pitchFamily="34" charset="0"/>
              </a:rPr>
              <a:t>e</a:t>
            </a:r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6853388" y="2986626"/>
            <a:ext cx="2382648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206">
                <a:latin typeface="Lucida Sans Unicode" panose="020B0602030504020204" pitchFamily="34" charset="0"/>
              </a:rPr>
              <a:t>quello sportivo</a:t>
            </a:r>
          </a:p>
        </p:txBody>
      </p:sp>
      <p:sp>
        <p:nvSpPr>
          <p:cNvPr id="25609" name="AutoShape 12"/>
          <p:cNvSpPr>
            <a:spLocks noChangeArrowheads="1"/>
          </p:cNvSpPr>
          <p:nvPr/>
        </p:nvSpPr>
        <p:spPr bwMode="auto">
          <a:xfrm rot="8030381">
            <a:off x="3556021" y="2630367"/>
            <a:ext cx="556710" cy="316869"/>
          </a:xfrm>
          <a:prstGeom prst="notchedRightArrow">
            <a:avLst>
              <a:gd name="adj1" fmla="val 50000"/>
              <a:gd name="adj2" fmla="val 43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  <p:sp>
        <p:nvSpPr>
          <p:cNvPr id="25610" name="AutoShape 13"/>
          <p:cNvSpPr>
            <a:spLocks noChangeArrowheads="1"/>
          </p:cNvSpPr>
          <p:nvPr/>
        </p:nvSpPr>
        <p:spPr bwMode="auto">
          <a:xfrm rot="3048476">
            <a:off x="6812248" y="2630367"/>
            <a:ext cx="556710" cy="316869"/>
          </a:xfrm>
          <a:prstGeom prst="notchedRightArrow">
            <a:avLst>
              <a:gd name="adj1" fmla="val 50000"/>
              <a:gd name="adj2" fmla="val 43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</p:spTree>
    <p:extLst>
      <p:ext uri="{BB962C8B-B14F-4D97-AF65-F5344CB8AC3E}">
        <p14:creationId xmlns:p14="http://schemas.microsoft.com/office/powerpoint/2010/main" val="12823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sz="4411"/>
              <a:t>INIBIZIONE</a:t>
            </a:r>
            <a:endParaRPr lang="it-IT" sz="4411"/>
          </a:p>
        </p:txBody>
      </p:sp>
      <p:sp>
        <p:nvSpPr>
          <p:cNvPr id="26627" name="Rectangle 3"/>
          <p:cNvSpPr>
            <a:spLocks noGrp="1"/>
          </p:cNvSpPr>
          <p:nvPr>
            <p:ph type="body" sz="half" idx="1"/>
          </p:nvPr>
        </p:nvSpPr>
        <p:spPr>
          <a:xfrm>
            <a:off x="818864" y="1955488"/>
            <a:ext cx="9222475" cy="4991130"/>
          </a:xfrm>
        </p:spPr>
        <p:txBody>
          <a:bodyPr/>
          <a:lstStyle/>
          <a:p>
            <a:r>
              <a:rPr lang="it-IT" sz="2400" dirty="0" smtClean="0"/>
              <a:t>L’ordinamento sportivo sanziona con l’</a:t>
            </a:r>
            <a:r>
              <a:rPr lang="it-IT" sz="2400" b="1" i="1" u="sng" dirty="0" smtClean="0">
                <a:solidFill>
                  <a:schemeClr val="tx2"/>
                </a:solidFill>
              </a:rPr>
              <a:t>inibizione</a:t>
            </a:r>
            <a:r>
              <a:rPr lang="it-IT" sz="2400" dirty="0" smtClean="0"/>
              <a:t> cioè con il divieto assoluto di frequentare manifestazioni ed impianti sportivi sotto l’egida Coni anche i soggetti estranei al mondo sportivo.</a:t>
            </a:r>
          </a:p>
          <a:p>
            <a:r>
              <a:rPr lang="it-IT" sz="2400" dirty="0" smtClean="0"/>
              <a:t>I tesserati e gli affiliati poi non possono servirsi nei loro staff di collaboratori che siano stati inibiti, pena la squalifica.</a:t>
            </a:r>
          </a:p>
          <a:p>
            <a:endParaRPr lang="it-IT" sz="2400" dirty="0" smtClean="0"/>
          </a:p>
          <a:p>
            <a:r>
              <a:rPr lang="it-IT" sz="2400" dirty="0" smtClean="0"/>
              <a:t>Lista </a:t>
            </a:r>
            <a:r>
              <a:rPr lang="it-IT" sz="2400" dirty="0" smtClean="0"/>
              <a:t>dei soggetti inibiti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523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4411"/>
              <a:t>PROCEDURA SPORTIVA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>
          <a:xfrm>
            <a:off x="1135733" y="1874957"/>
            <a:ext cx="8655262" cy="476354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400" dirty="0" smtClean="0"/>
              <a:t>Positività = sospensione cautelare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E’ l’atleta e dover richiedere e pagare controanalisi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Procura Antidoping (interrogatorio)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TNA del CONI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Ricorso al TAS</a:t>
            </a:r>
          </a:p>
        </p:txBody>
      </p:sp>
    </p:spTree>
    <p:extLst>
      <p:ext uri="{BB962C8B-B14F-4D97-AF65-F5344CB8AC3E}">
        <p14:creationId xmlns:p14="http://schemas.microsoft.com/office/powerpoint/2010/main" val="10110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3529" dirty="0"/>
              <a:t>CARATTERISTICHE DELLA SANZIONE SPORTIVA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sz="half" idx="1"/>
          </p:nvPr>
        </p:nvSpPr>
        <p:spPr>
          <a:xfrm>
            <a:off x="976424" y="2272356"/>
            <a:ext cx="8814571" cy="406853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206" dirty="0"/>
              <a:t>Norme sportive non vincolate alle norme penali e del lavoro</a:t>
            </a:r>
          </a:p>
          <a:p>
            <a:pPr>
              <a:lnSpc>
                <a:spcPct val="90000"/>
              </a:lnSpc>
            </a:pPr>
            <a:r>
              <a:rPr lang="it-IT" sz="2206" dirty="0"/>
              <a:t>Non può esserci indulto o amnistia</a:t>
            </a:r>
          </a:p>
          <a:p>
            <a:pPr>
              <a:lnSpc>
                <a:spcPct val="90000"/>
              </a:lnSpc>
            </a:pPr>
            <a:r>
              <a:rPr lang="it-IT" sz="2206" dirty="0"/>
              <a:t>Perdita risultati sportivi e restituzione premi</a:t>
            </a:r>
          </a:p>
          <a:p>
            <a:pPr>
              <a:lnSpc>
                <a:spcPct val="90000"/>
              </a:lnSpc>
            </a:pPr>
            <a:r>
              <a:rPr lang="it-IT" sz="2206" dirty="0"/>
              <a:t>In mancanza di restituzione non si torna all’agonismo</a:t>
            </a:r>
          </a:p>
          <a:p>
            <a:pPr>
              <a:lnSpc>
                <a:spcPct val="90000"/>
              </a:lnSpc>
            </a:pPr>
            <a:r>
              <a:rPr lang="it-IT" sz="2206" dirty="0"/>
              <a:t>Si perde la possibilità a vita di diventare dirigenti federali</a:t>
            </a:r>
          </a:p>
          <a:p>
            <a:pPr>
              <a:lnSpc>
                <a:spcPct val="90000"/>
              </a:lnSpc>
            </a:pPr>
            <a:r>
              <a:rPr lang="it-IT" sz="2206" dirty="0"/>
              <a:t>Durante il periodo di squalifica non ci si può neanche allenare con la propria società o in un impianto sportivo federale o societario</a:t>
            </a:r>
          </a:p>
          <a:p>
            <a:pPr>
              <a:lnSpc>
                <a:spcPct val="90000"/>
              </a:lnSpc>
            </a:pPr>
            <a:endParaRPr lang="it-IT" sz="2757" dirty="0"/>
          </a:p>
        </p:txBody>
      </p:sp>
    </p:spTree>
    <p:extLst>
      <p:ext uri="{BB962C8B-B14F-4D97-AF65-F5344CB8AC3E}">
        <p14:creationId xmlns:p14="http://schemas.microsoft.com/office/powerpoint/2010/main" val="6175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4411"/>
              <a:t>SANZIONI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sz="half" idx="1"/>
          </p:nvPr>
        </p:nvSpPr>
        <p:spPr>
          <a:xfrm>
            <a:off x="818864" y="1874957"/>
            <a:ext cx="8429426" cy="42926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757" dirty="0"/>
              <a:t>Quattro anni sostanza vietata specificata se viene dimostrata l’intenzionalità. Per sostanza non specificata 4 anni se l’atleta non dimostra l’assenza di intenzionalità</a:t>
            </a:r>
          </a:p>
          <a:p>
            <a:pPr>
              <a:lnSpc>
                <a:spcPct val="90000"/>
              </a:lnSpc>
            </a:pPr>
            <a:r>
              <a:rPr lang="it-IT" sz="2757" dirty="0"/>
              <a:t>Due anni se dimostra una assunzione colposa</a:t>
            </a:r>
          </a:p>
          <a:p>
            <a:pPr>
              <a:lnSpc>
                <a:spcPct val="90000"/>
              </a:lnSpc>
            </a:pPr>
            <a:r>
              <a:rPr lang="it-IT" sz="2757" dirty="0"/>
              <a:t>Dal rimprovero a due anni per sostanze aspecifiche</a:t>
            </a:r>
          </a:p>
          <a:p>
            <a:pPr>
              <a:lnSpc>
                <a:spcPct val="90000"/>
              </a:lnSpc>
            </a:pPr>
            <a:r>
              <a:rPr lang="it-IT" sz="2757" dirty="0"/>
              <a:t>Rifiuto o evasione del controllo: quattro anni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endParaRPr lang="it-IT" sz="2757" dirty="0"/>
          </a:p>
        </p:txBody>
      </p:sp>
    </p:spTree>
    <p:extLst>
      <p:ext uri="{BB962C8B-B14F-4D97-AF65-F5344CB8AC3E}">
        <p14:creationId xmlns:p14="http://schemas.microsoft.com/office/powerpoint/2010/main" val="32988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3600" dirty="0"/>
              <a:t>I NUMERI DEL DOPING</a:t>
            </a:r>
          </a:p>
        </p:txBody>
      </p:sp>
      <p:sp>
        <p:nvSpPr>
          <p:cNvPr id="8195" name="Segnaposto contenuto 9"/>
          <p:cNvSpPr>
            <a:spLocks noGrp="1"/>
          </p:cNvSpPr>
          <p:nvPr>
            <p:ph idx="1"/>
          </p:nvPr>
        </p:nvSpPr>
        <p:spPr>
          <a:xfrm>
            <a:off x="1080472" y="1504747"/>
            <a:ext cx="9075420" cy="4991130"/>
          </a:xfrm>
        </p:spPr>
        <p:txBody>
          <a:bodyPr/>
          <a:lstStyle/>
          <a:p>
            <a:pPr algn="just"/>
            <a:r>
              <a:rPr lang="it-IT" sz="2400" dirty="0" smtClean="0"/>
              <a:t>Giro d’affari di 500 milioni di euro l’anno</a:t>
            </a:r>
          </a:p>
          <a:p>
            <a:pPr algn="just"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Produzione di farmaci dopanti doppia rispetto alle esigenze dei malati</a:t>
            </a:r>
          </a:p>
          <a:p>
            <a:pPr algn="just"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Organizzazioni criminali</a:t>
            </a:r>
          </a:p>
          <a:p>
            <a:pPr algn="just"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 algn="just"/>
            <a:r>
              <a:rPr lang="it-IT" sz="2400" dirty="0"/>
              <a:t>30% degli atleti si dopa, il 70% ricorre ad integratori (fonti Ministero Salute)</a:t>
            </a:r>
          </a:p>
          <a:p>
            <a:pPr algn="just"/>
            <a:r>
              <a:rPr lang="it-IT" sz="2400" dirty="0"/>
              <a:t>4,6% di positivi negli sport amatoriali, 9% nel ciclismo, 10,9% cultura fisica (Ministero Salute 2011)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046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3600" dirty="0"/>
              <a:t>DIMINUZIONE DI PENA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sz="half" idx="1"/>
          </p:nvPr>
        </p:nvSpPr>
        <p:spPr>
          <a:xfrm>
            <a:off x="302419" y="2113047"/>
            <a:ext cx="3851451" cy="1512570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it-IT" dirty="0" smtClean="0"/>
              <a:t>  </a:t>
            </a:r>
            <a:r>
              <a:rPr lang="it-IT" sz="2757" dirty="0">
                <a:solidFill>
                  <a:schemeClr val="tx2"/>
                </a:solidFill>
              </a:rPr>
              <a:t>Mancanza di colpa significativa: riduzione 50%</a:t>
            </a:r>
          </a:p>
          <a:p>
            <a:pPr>
              <a:buFont typeface="Wingdings 3" panose="05040102010807070707" pitchFamily="18" charset="2"/>
              <a:buNone/>
            </a:pPr>
            <a:endParaRPr lang="it-IT" dirty="0" smtClean="0"/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5979809" y="4733784"/>
            <a:ext cx="2858827" cy="285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/>
              <a:t> </a:t>
            </a:r>
            <a:r>
              <a:rPr lang="it-IT" sz="2757" dirty="0">
                <a:solidFill>
                  <a:schemeClr val="tx2"/>
                </a:solidFill>
                <a:latin typeface="Lucida Sans Unicode" panose="020B0602030504020204" pitchFamily="34" charset="0"/>
              </a:rPr>
              <a:t>Ammissione prima del </a:t>
            </a:r>
            <a:r>
              <a:rPr lang="it-IT" sz="2757" dirty="0" err="1">
                <a:solidFill>
                  <a:schemeClr val="tx2"/>
                </a:solidFill>
                <a:latin typeface="Lucida Sans Unicode" panose="020B0602030504020204" pitchFamily="34" charset="0"/>
              </a:rPr>
              <a:t>controllo:fino</a:t>
            </a:r>
            <a:r>
              <a:rPr lang="it-IT" sz="2757" dirty="0">
                <a:solidFill>
                  <a:schemeClr val="tx2"/>
                </a:solidFill>
                <a:latin typeface="Lucida Sans Unicode" panose="020B0602030504020204" pitchFamily="34" charset="0"/>
              </a:rPr>
              <a:t> al 50% della pena</a:t>
            </a:r>
          </a:p>
          <a:p>
            <a:pPr eaLnBrk="1" hangingPunct="1">
              <a:spcBef>
                <a:spcPct val="50000"/>
              </a:spcBef>
            </a:pPr>
            <a:endParaRPr lang="it-IT" sz="2757" dirty="0">
              <a:latin typeface="Lucida Sans Unicode" panose="020B0602030504020204" pitchFamily="34" charset="0"/>
            </a:endParaRP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3120982" y="3781426"/>
            <a:ext cx="2937607" cy="263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757" dirty="0">
                <a:solidFill>
                  <a:schemeClr val="tx2"/>
                </a:solidFill>
                <a:latin typeface="Lucida Sans Unicode" panose="020B0602030504020204" pitchFamily="34" charset="0"/>
              </a:rPr>
              <a:t>Collaborazione: diminuzione fino ad un quarto e sospensione di parte della pena</a:t>
            </a:r>
          </a:p>
        </p:txBody>
      </p:sp>
      <p:sp>
        <p:nvSpPr>
          <p:cNvPr id="30726" name="Line 8"/>
          <p:cNvSpPr>
            <a:spLocks noChangeShapeType="1"/>
          </p:cNvSpPr>
          <p:nvPr/>
        </p:nvSpPr>
        <p:spPr bwMode="auto">
          <a:xfrm flipH="1">
            <a:off x="3675941" y="1398778"/>
            <a:ext cx="1270979" cy="6354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>
            <a:off x="5344319" y="1398778"/>
            <a:ext cx="0" cy="21445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30728" name="Line 10"/>
          <p:cNvSpPr>
            <a:spLocks noChangeShapeType="1"/>
          </p:cNvSpPr>
          <p:nvPr/>
        </p:nvSpPr>
        <p:spPr bwMode="auto">
          <a:xfrm>
            <a:off x="5741720" y="1398778"/>
            <a:ext cx="1668378" cy="301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</p:spTree>
    <p:extLst>
      <p:ext uri="{BB962C8B-B14F-4D97-AF65-F5344CB8AC3E}">
        <p14:creationId xmlns:p14="http://schemas.microsoft.com/office/powerpoint/2010/main" val="8126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080"/>
              <a:t>Da sapere se si gestiscono atleti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2400" dirty="0" smtClean="0"/>
              <a:t>TUE: esenzione a fini terapeutici. Va chiesta prima dell’assunzione</a:t>
            </a:r>
          </a:p>
          <a:p>
            <a:pPr>
              <a:lnSpc>
                <a:spcPct val="90000"/>
              </a:lnSpc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TUE retroattiva: da farsi in caso di uso di farmaci dopanti in situazioni di emergenza medica. Valida solo se poi viene concessa la TUE</a:t>
            </a:r>
          </a:p>
          <a:p>
            <a:pPr>
              <a:lnSpc>
                <a:spcPct val="90000"/>
              </a:lnSpc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RTP</a:t>
            </a:r>
            <a:r>
              <a:rPr lang="it-IT" sz="2400" dirty="0" smtClean="0"/>
              <a:t>: atleti inseriti dal Coni o dalla Federazione Internazionale in elenco per controllo in and out </a:t>
            </a:r>
            <a:r>
              <a:rPr lang="it-IT" sz="2400" dirty="0" err="1" smtClean="0"/>
              <a:t>competition</a:t>
            </a:r>
            <a:r>
              <a:rPr lang="it-IT" sz="2400" dirty="0" smtClean="0"/>
              <a:t> </a:t>
            </a:r>
          </a:p>
          <a:p>
            <a:pPr>
              <a:lnSpc>
                <a:spcPct val="90000"/>
              </a:lnSpc>
            </a:pPr>
            <a:endParaRPr lang="it-IT" sz="2400" dirty="0" smtClean="0"/>
          </a:p>
          <a:p>
            <a:pPr>
              <a:lnSpc>
                <a:spcPct val="90000"/>
              </a:lnSpc>
            </a:pPr>
            <a:r>
              <a:rPr lang="it-IT" sz="2400" dirty="0" smtClean="0"/>
              <a:t>WHEREABOUTS</a:t>
            </a:r>
            <a:r>
              <a:rPr lang="it-IT" sz="2400" dirty="0" smtClean="0"/>
              <a:t>: atleti inseriti in RTP devono comunicare propri spostamenti per essere disponibili per i controlli</a:t>
            </a:r>
          </a:p>
        </p:txBody>
      </p:sp>
    </p:spTree>
    <p:extLst>
      <p:ext uri="{BB962C8B-B14F-4D97-AF65-F5344CB8AC3E}">
        <p14:creationId xmlns:p14="http://schemas.microsoft.com/office/powerpoint/2010/main" val="2041602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6609" y="302865"/>
            <a:ext cx="9075420" cy="10959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z="4411"/>
              <a:t>ABUSO DI DROGHE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sz="half" idx="1"/>
          </p:nvPr>
        </p:nvSpPr>
        <p:spPr>
          <a:xfrm>
            <a:off x="897643" y="1955487"/>
            <a:ext cx="8655262" cy="3732407"/>
          </a:xfrm>
        </p:spPr>
        <p:txBody>
          <a:bodyPr/>
          <a:lstStyle/>
          <a:p>
            <a:pPr algn="just">
              <a:buFont typeface="Wingdings 3" panose="05040102010807070707" pitchFamily="18" charset="2"/>
              <a:buNone/>
            </a:pPr>
            <a:r>
              <a:rPr lang="it-IT" sz="2536" dirty="0" smtClean="0"/>
              <a:t>Il </a:t>
            </a:r>
            <a:r>
              <a:rPr lang="it-IT" sz="2536" dirty="0"/>
              <a:t>40% circa degli atleti sono purtroppo positivi </a:t>
            </a:r>
            <a:r>
              <a:rPr lang="it-IT" sz="2536" dirty="0" smtClean="0"/>
              <a:t>per i </a:t>
            </a:r>
            <a:r>
              <a:rPr lang="it-IT" sz="2536" i="1" u="sng" dirty="0" err="1"/>
              <a:t>cannabinoidi</a:t>
            </a:r>
            <a:r>
              <a:rPr lang="it-IT" sz="2536" dirty="0"/>
              <a:t>.                                               </a:t>
            </a:r>
            <a:endParaRPr lang="it-IT" sz="2536" dirty="0" smtClean="0"/>
          </a:p>
          <a:p>
            <a:pPr algn="just">
              <a:buFont typeface="Wingdings 3" panose="05040102010807070707" pitchFamily="18" charset="2"/>
              <a:buNone/>
            </a:pPr>
            <a:r>
              <a:rPr lang="it-IT" sz="2536" dirty="0" smtClean="0"/>
              <a:t>Questa </a:t>
            </a:r>
            <a:r>
              <a:rPr lang="it-IT" sz="2536" dirty="0"/>
              <a:t>è la sostanza che maggiormente si rinviene all’esito dei controlli </a:t>
            </a:r>
            <a:r>
              <a:rPr lang="it-IT" sz="2536" dirty="0" smtClean="0"/>
              <a:t>antidoping, non </a:t>
            </a:r>
            <a:r>
              <a:rPr lang="it-IT" sz="2536" dirty="0"/>
              <a:t>è chiaro se il fenomeno denuncia la dimensione dell’utilizzo delle droghe,                 ma certamente ci deve far pensare, perché le altre sostanze, quelle tipicamente dopanti, si rinvengono in misura molto minore.</a:t>
            </a:r>
          </a:p>
        </p:txBody>
      </p:sp>
    </p:spTree>
    <p:extLst>
      <p:ext uri="{BB962C8B-B14F-4D97-AF65-F5344CB8AC3E}">
        <p14:creationId xmlns:p14="http://schemas.microsoft.com/office/powerpoint/2010/main" val="1022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Grazie per l’attenzione	</a:t>
            </a:r>
            <a:endParaRPr lang="it-IT" dirty="0"/>
          </a:p>
        </p:txBody>
      </p:sp>
      <p:sp>
        <p:nvSpPr>
          <p:cNvPr id="36867" name="Segnaposto testo 4"/>
          <p:cNvSpPr>
            <a:spLocks noGrp="1"/>
          </p:cNvSpPr>
          <p:nvPr>
            <p:ph type="body" idx="1"/>
          </p:nvPr>
        </p:nvSpPr>
        <p:spPr>
          <a:xfrm>
            <a:off x="4628300" y="3233469"/>
            <a:ext cx="5322006" cy="1603604"/>
          </a:xfrm>
        </p:spPr>
        <p:txBody>
          <a:bodyPr/>
          <a:lstStyle/>
          <a:p>
            <a:pPr algn="r" eaLnBrk="1" hangingPunct="1"/>
            <a:r>
              <a:rPr lang="it-IT" sz="1764"/>
              <a:t>Avv. Giovanni Fontana</a:t>
            </a:r>
          </a:p>
          <a:p>
            <a:pPr algn="r" eaLnBrk="1" hangingPunct="1"/>
            <a:r>
              <a:rPr lang="it-IT" sz="1764"/>
              <a:t>Via fanfara, 46</a:t>
            </a:r>
          </a:p>
          <a:p>
            <a:pPr algn="r" eaLnBrk="1" hangingPunct="1"/>
            <a:r>
              <a:rPr lang="it-IT" sz="1764"/>
              <a:t>04018 Sezze (LT)</a:t>
            </a:r>
          </a:p>
          <a:p>
            <a:pPr algn="r" eaLnBrk="1" hangingPunct="1"/>
            <a:r>
              <a:rPr lang="it-IT" sz="1764"/>
              <a:t>Tel fax 0773 888434</a:t>
            </a:r>
          </a:p>
          <a:p>
            <a:pPr algn="r" eaLnBrk="1" hangingPunct="1"/>
            <a:r>
              <a:rPr lang="it-IT" sz="1764"/>
              <a:t>Mobile 347 2634928</a:t>
            </a:r>
          </a:p>
        </p:txBody>
      </p:sp>
      <p:pic>
        <p:nvPicPr>
          <p:cNvPr id="36868" name="Immagine 1" descr="nuovologoSRdSLaz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982" y="4098295"/>
            <a:ext cx="3995005" cy="227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25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/>
              <a:t>UN PO’ DI STORIA</a:t>
            </a:r>
          </a:p>
        </p:txBody>
      </p:sp>
      <p:sp>
        <p:nvSpPr>
          <p:cNvPr id="9219" name="Segnaposto contenuto 9"/>
          <p:cNvSpPr>
            <a:spLocks noGrp="1"/>
          </p:cNvSpPr>
          <p:nvPr>
            <p:ph idx="1"/>
          </p:nvPr>
        </p:nvSpPr>
        <p:spPr>
          <a:xfrm>
            <a:off x="500244" y="1955487"/>
            <a:ext cx="9075420" cy="9523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it-IT" sz="2647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Di doping si parlava già nelle antiche Olimpiadi di Grecia e nelle corse dei cavalli nell’antica Roma 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2366448" y="3384026"/>
            <a:ext cx="8019772" cy="13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68000"/>
              <a:buFont typeface="Wingdings" panose="05000000000000000000" pitchFamily="2" charset="2"/>
              <a:buChar char="v"/>
            </a:pPr>
            <a:r>
              <a:rPr lang="it-IT" sz="2647" dirty="0">
                <a:latin typeface="Lucida Sans Unicode" panose="020B0602030504020204" pitchFamily="34" charset="0"/>
              </a:rPr>
              <a:t> Nei tempi moderni la normativa antidoping sportiva nasce fine anni 60 in seguito a decessi nelle competizioni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818864" y="5052405"/>
            <a:ext cx="6589483" cy="131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accent1"/>
              </a:buClr>
              <a:buSzPct val="68000"/>
              <a:buFont typeface="Wingdings" panose="05000000000000000000" pitchFamily="2" charset="2"/>
              <a:buChar char="v"/>
            </a:pPr>
            <a:r>
              <a:rPr lang="it-IT" sz="2647">
                <a:latin typeface="Lucida Sans Unicode" panose="020B0602030504020204" pitchFamily="34" charset="0"/>
              </a:rPr>
              <a:t> Fino all’istituzione della WADA non c’era alcuna uniformità tra le varie federazioni</a:t>
            </a:r>
          </a:p>
        </p:txBody>
      </p:sp>
    </p:spTree>
    <p:extLst>
      <p:ext uri="{BB962C8B-B14F-4D97-AF65-F5344CB8AC3E}">
        <p14:creationId xmlns:p14="http://schemas.microsoft.com/office/powerpoint/2010/main" val="34947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it-IT" sz="4411"/>
              <a:t>Legge 14 dicembre 2000 n. 376</a:t>
            </a:r>
          </a:p>
        </p:txBody>
      </p:sp>
      <p:sp>
        <p:nvSpPr>
          <p:cNvPr id="11267" name="Segnaposto contenuto 9"/>
          <p:cNvSpPr>
            <a:spLocks noGrp="1"/>
          </p:cNvSpPr>
          <p:nvPr>
            <p:ph idx="1"/>
          </p:nvPr>
        </p:nvSpPr>
        <p:spPr>
          <a:xfrm>
            <a:off x="579023" y="1796178"/>
            <a:ext cx="9075420" cy="4991131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it-IT" dirty="0" smtClean="0"/>
              <a:t>	</a:t>
            </a:r>
            <a:r>
              <a:rPr lang="it-IT" sz="2400" dirty="0" smtClean="0"/>
              <a:t>La </a:t>
            </a:r>
            <a:r>
              <a:rPr lang="it-IT" sz="2400" b="1" i="1" u="sng" dirty="0" smtClean="0"/>
              <a:t>legge 376 del 2000</a:t>
            </a:r>
            <a:r>
              <a:rPr lang="it-IT" sz="2400" dirty="0" smtClean="0"/>
              <a:t> punisce il doping come reato, in armonia con le normative sportive sovranazionali.</a:t>
            </a:r>
          </a:p>
          <a:p>
            <a:pPr algn="ctr"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In precedenza non erano mai state applicate le sanzioni penali della L. 1099/71.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Per i casi di doping vi erano state sporadiche applicazioni della  L. 489/81 c.d. “</a:t>
            </a:r>
            <a:r>
              <a:rPr lang="it-IT" sz="2400" i="1" dirty="0" smtClean="0"/>
              <a:t>frode in competizioni sportive</a:t>
            </a:r>
            <a:r>
              <a:rPr lang="it-IT" sz="2400" dirty="0" smtClean="0"/>
              <a:t>”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(nata per il calcioscommesse).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4622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/>
              <a:t>Legge 14 dicembre 2000 n. 376</a:t>
            </a:r>
          </a:p>
        </p:txBody>
      </p:sp>
      <p:sp>
        <p:nvSpPr>
          <p:cNvPr id="12291" name="Segnaposto contenuto 9"/>
          <p:cNvSpPr>
            <a:spLocks noGrp="1"/>
          </p:cNvSpPr>
          <p:nvPr>
            <p:ph idx="1"/>
          </p:nvPr>
        </p:nvSpPr>
        <p:spPr>
          <a:xfrm>
            <a:off x="738334" y="1796178"/>
            <a:ext cx="9075420" cy="4991131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Bene tutelato: </a:t>
            </a:r>
            <a:r>
              <a:rPr lang="it-IT" sz="2400" dirty="0" smtClean="0">
                <a:solidFill>
                  <a:schemeClr val="tx2"/>
                </a:solidFill>
              </a:rPr>
              <a:t>la salute</a:t>
            </a:r>
            <a:r>
              <a:rPr lang="it-IT" sz="2400" dirty="0" smtClean="0"/>
              <a:t>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(bene di rango costituzionale)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al fine di imporre una sanzione penale</a:t>
            </a:r>
          </a:p>
          <a:p>
            <a:pPr algn="ctr">
              <a:buFont typeface="Wingdings 3" panose="05040102010807070707" pitchFamily="18" charset="2"/>
              <a:buNone/>
            </a:pPr>
            <a:endParaRPr lang="it-IT" sz="2400" dirty="0" smtClean="0"/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err="1" smtClean="0"/>
              <a:t>Cass</a:t>
            </a:r>
            <a:r>
              <a:rPr lang="it-IT" sz="2400" dirty="0" smtClean="0"/>
              <a:t>. 11277/02: bene tutelato anche la correttezza delle manifestazioni sportive tant’è che non si applica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ad attività non agonistiche 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5420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/>
              <a:t>PROBLEMATICHE APPLICATIVE</a:t>
            </a:r>
          </a:p>
        </p:txBody>
      </p:sp>
      <p:sp>
        <p:nvSpPr>
          <p:cNvPr id="13315" name="Segnaposto contenuto 9"/>
          <p:cNvSpPr>
            <a:spLocks noGrp="1"/>
          </p:cNvSpPr>
          <p:nvPr>
            <p:ph idx="1"/>
          </p:nvPr>
        </p:nvSpPr>
        <p:spPr>
          <a:xfrm>
            <a:off x="818864" y="1717398"/>
            <a:ext cx="9290751" cy="4831821"/>
          </a:xfrm>
        </p:spPr>
        <p:txBody>
          <a:bodyPr/>
          <a:lstStyle/>
          <a:p>
            <a:r>
              <a:rPr lang="it-IT" sz="2400" dirty="0" smtClean="0"/>
              <a:t>Punisce il tossicodipendente solo perché atleta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Non prevede un meccanismo premiale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Non punisce il rifiuto di sottoporsi a controllo</a:t>
            </a:r>
          </a:p>
          <a:p>
            <a:r>
              <a:rPr lang="it-IT" sz="2400" dirty="0" smtClean="0"/>
              <a:t>Non punisce acquisto o detenzione (</a:t>
            </a:r>
            <a:r>
              <a:rPr lang="it-IT" sz="2400" i="1" dirty="0" smtClean="0"/>
              <a:t>c’è il reato di ricettazione</a:t>
            </a:r>
            <a:r>
              <a:rPr lang="it-IT" sz="2400" dirty="0" smtClean="0"/>
              <a:t>)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Non può punire il tentativo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448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it-IT" smtClean="0">
                <a:effectLst/>
              </a:rPr>
              <a:t>FATTISPECIE</a:t>
            </a:r>
          </a:p>
        </p:txBody>
      </p:sp>
      <p:sp>
        <p:nvSpPr>
          <p:cNvPr id="14339" name="Segnaposto contenuto 9"/>
          <p:cNvSpPr>
            <a:spLocks noGrp="1"/>
          </p:cNvSpPr>
          <p:nvPr>
            <p:ph idx="1"/>
          </p:nvPr>
        </p:nvSpPr>
        <p:spPr>
          <a:xfrm>
            <a:off x="818864" y="1636868"/>
            <a:ext cx="9075420" cy="4991130"/>
          </a:xfrm>
        </p:spPr>
        <p:txBody>
          <a:bodyPr/>
          <a:lstStyle/>
          <a:p>
            <a:r>
              <a:rPr lang="it-IT" sz="2647">
                <a:solidFill>
                  <a:srgbClr val="FF0000"/>
                </a:solidFill>
              </a:rPr>
              <a:t>Reato di condotta (non necessario e non dimostrabile l’evento)</a:t>
            </a:r>
          </a:p>
          <a:p>
            <a:r>
              <a:rPr lang="it-IT" sz="2647"/>
              <a:t>Reato di pericolo astratto (senza prova contraria)</a:t>
            </a:r>
          </a:p>
          <a:p>
            <a:r>
              <a:rPr lang="it-IT" sz="2647"/>
              <a:t>Norma penale in bianco (operativa anche senza decreto ministeriale). Caso precursore del testosterone: Cass. 21092/07</a:t>
            </a:r>
          </a:p>
          <a:p>
            <a:r>
              <a:rPr lang="it-IT" sz="2647">
                <a:solidFill>
                  <a:srgbClr val="FF0000"/>
                </a:solidFill>
              </a:rPr>
              <a:t>Dolo specifico (necessità del fine di alterare il risultato, non c’è per fini terapeutici)</a:t>
            </a:r>
          </a:p>
          <a:p>
            <a:r>
              <a:rPr lang="it-IT" sz="2647">
                <a:solidFill>
                  <a:srgbClr val="FF0000"/>
                </a:solidFill>
              </a:rPr>
              <a:t>Luogo di commissione del reato (caso Gheddafi)</a:t>
            </a:r>
          </a:p>
          <a:p>
            <a:r>
              <a:rPr lang="it-IT" sz="2647"/>
              <a:t>Punita comunque la cessione o il favorire l’uso</a:t>
            </a:r>
          </a:p>
        </p:txBody>
      </p:sp>
    </p:spTree>
    <p:extLst>
      <p:ext uri="{BB962C8B-B14F-4D97-AF65-F5344CB8AC3E}">
        <p14:creationId xmlns:p14="http://schemas.microsoft.com/office/powerpoint/2010/main" val="13406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>
          <a:xfrm>
            <a:off x="1080472" y="446567"/>
            <a:ext cx="9073733" cy="887684"/>
          </a:xfrm>
        </p:spPr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 dirty="0"/>
              <a:t>SANZIONI</a:t>
            </a:r>
            <a:br>
              <a:rPr lang="it-IT" sz="4411" dirty="0"/>
            </a:br>
            <a:r>
              <a:rPr lang="it-IT" sz="2206" b="1" dirty="0"/>
              <a:t>Reclusione da 3 mesi a 3 anni</a:t>
            </a:r>
            <a:br>
              <a:rPr lang="it-IT" sz="2206" b="1" dirty="0"/>
            </a:br>
            <a:r>
              <a:rPr lang="it-IT" sz="2206" b="1" dirty="0"/>
              <a:t>Multa da 2582.28 € a 51645.69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818864" y="2748536"/>
            <a:ext cx="2540207" cy="71602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76424" y="2907847"/>
            <a:ext cx="2144558" cy="43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b="1">
                <a:latin typeface="Lucida Sans Unicode" panose="020B0602030504020204" pitchFamily="34" charset="0"/>
              </a:rPr>
              <a:t>AGGRAVANTI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4630051" y="1710726"/>
            <a:ext cx="5558345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>
                <a:latin typeface="Lucida Sans Unicode" panose="020B0602030504020204" pitchFamily="34" charset="0"/>
              </a:rPr>
              <a:t> Se dal fatto deriva un danno per la salute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4710581" y="2335309"/>
            <a:ext cx="5677389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206" dirty="0">
                <a:latin typeface="Lucida Sans Unicode" panose="020B0602030504020204" pitchFamily="34" charset="0"/>
              </a:rPr>
              <a:t>Se il fatto è commesso ai danni di un minore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4708831" y="3067156"/>
            <a:ext cx="5479565" cy="1110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>
                <a:latin typeface="Lucida Sans Unicode" panose="020B0602030504020204" pitchFamily="34" charset="0"/>
              </a:rPr>
              <a:t>Se il fatto è commesso da un componente o dipendente CONI o sua </a:t>
            </a:r>
            <a:r>
              <a:rPr lang="it-IT" sz="2206" dirty="0" smtClean="0">
                <a:latin typeface="Lucida Sans Unicode" panose="020B0602030504020204" pitchFamily="34" charset="0"/>
              </a:rPr>
              <a:t>federazione </a:t>
            </a:r>
            <a:r>
              <a:rPr lang="it-IT" sz="2206" dirty="0">
                <a:latin typeface="Lucida Sans Unicode" panose="020B0602030504020204" pitchFamily="34" charset="0"/>
              </a:rPr>
              <a:t>e società sportiva</a:t>
            </a: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4708830" y="4107344"/>
            <a:ext cx="5400785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>
                <a:latin typeface="Lucida Sans Unicode" panose="020B0602030504020204" pitchFamily="34" charset="0"/>
              </a:rPr>
              <a:t>Se il fatto è commesso da chi esercita una professione sanitaria</a:t>
            </a:r>
          </a:p>
        </p:txBody>
      </p:sp>
      <p:sp>
        <p:nvSpPr>
          <p:cNvPr id="15369" name="Rectangle 12"/>
          <p:cNvSpPr>
            <a:spLocks noChangeArrowheads="1"/>
          </p:cNvSpPr>
          <p:nvPr/>
        </p:nvSpPr>
        <p:spPr bwMode="auto">
          <a:xfrm>
            <a:off x="818864" y="5528583"/>
            <a:ext cx="2540207" cy="95411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t-IT" sz="2206"/>
          </a:p>
        </p:txBody>
      </p:sp>
      <p:sp>
        <p:nvSpPr>
          <p:cNvPr id="15370" name="Text Box 13"/>
          <p:cNvSpPr txBox="1">
            <a:spLocks noChangeArrowheads="1"/>
          </p:cNvSpPr>
          <p:nvPr/>
        </p:nvSpPr>
        <p:spPr bwMode="auto">
          <a:xfrm>
            <a:off x="1056955" y="5607364"/>
            <a:ext cx="1985248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206" b="1">
                <a:latin typeface="Lucida Sans Unicode" panose="020B0602030504020204" pitchFamily="34" charset="0"/>
              </a:rPr>
              <a:t>PENE ACCESSORIE</a:t>
            </a:r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auto">
          <a:xfrm>
            <a:off x="4708831" y="5049418"/>
            <a:ext cx="4765296" cy="77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>
                <a:latin typeface="Lucida Sans Unicode" panose="020B0602030504020204" pitchFamily="34" charset="0"/>
              </a:rPr>
              <a:t>Sospensione e interdizione dalla professione</a:t>
            </a:r>
            <a:endParaRPr lang="it-IT" sz="2206" dirty="0"/>
          </a:p>
        </p:txBody>
      </p:sp>
      <p:sp>
        <p:nvSpPr>
          <p:cNvPr id="15372" name="Text Box 16"/>
          <p:cNvSpPr txBox="1">
            <a:spLocks noChangeArrowheads="1"/>
          </p:cNvSpPr>
          <p:nvPr/>
        </p:nvSpPr>
        <p:spPr bwMode="auto">
          <a:xfrm>
            <a:off x="4708830" y="5991492"/>
            <a:ext cx="4128056" cy="128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441"/>
              </a:spcBef>
              <a:buClr>
                <a:schemeClr val="accent1"/>
              </a:buClr>
              <a:buSzPct val="68000"/>
            </a:pPr>
            <a:r>
              <a:rPr lang="it-IT" sz="2206" dirty="0">
                <a:latin typeface="Lucida Sans Unicode" panose="020B0602030504020204" pitchFamily="34" charset="0"/>
              </a:rPr>
              <a:t>Interdizione a vita per dirigenti Coni, </a:t>
            </a:r>
            <a:r>
              <a:rPr lang="it-IT" sz="2206" dirty="0" err="1">
                <a:latin typeface="Lucida Sans Unicode" panose="020B0602030504020204" pitchFamily="34" charset="0"/>
              </a:rPr>
              <a:t>fsn</a:t>
            </a:r>
            <a:r>
              <a:rPr lang="it-IT" sz="2206" dirty="0">
                <a:latin typeface="Lucida Sans Unicode" panose="020B0602030504020204" pitchFamily="34" charset="0"/>
              </a:rPr>
              <a:t>, società</a:t>
            </a:r>
          </a:p>
          <a:p>
            <a:pPr eaLnBrk="1" hangingPunct="1">
              <a:spcBef>
                <a:spcPct val="50000"/>
              </a:spcBef>
            </a:pPr>
            <a:endParaRPr lang="it-IT" sz="2206" dirty="0">
              <a:latin typeface="Lucida Sans Unicode" panose="020B0602030504020204" pitchFamily="34" charset="0"/>
            </a:endParaRPr>
          </a:p>
        </p:txBody>
      </p:sp>
      <p:sp>
        <p:nvSpPr>
          <p:cNvPr id="15373" name="Line 17"/>
          <p:cNvSpPr>
            <a:spLocks noChangeShapeType="1"/>
          </p:cNvSpPr>
          <p:nvPr/>
        </p:nvSpPr>
        <p:spPr bwMode="auto">
          <a:xfrm flipV="1">
            <a:off x="3437852" y="2272357"/>
            <a:ext cx="1192199" cy="5567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15374" name="Line 18"/>
          <p:cNvSpPr>
            <a:spLocks noChangeShapeType="1"/>
          </p:cNvSpPr>
          <p:nvPr/>
        </p:nvSpPr>
        <p:spPr bwMode="auto">
          <a:xfrm flipV="1">
            <a:off x="3518382" y="2669757"/>
            <a:ext cx="1192199" cy="3973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15375" name="Line 19"/>
          <p:cNvSpPr>
            <a:spLocks noChangeShapeType="1"/>
          </p:cNvSpPr>
          <p:nvPr/>
        </p:nvSpPr>
        <p:spPr bwMode="auto">
          <a:xfrm>
            <a:off x="3518381" y="3224715"/>
            <a:ext cx="11904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15376" name="Line 20"/>
          <p:cNvSpPr>
            <a:spLocks noChangeShapeType="1"/>
          </p:cNvSpPr>
          <p:nvPr/>
        </p:nvSpPr>
        <p:spPr bwMode="auto">
          <a:xfrm>
            <a:off x="3437852" y="3384026"/>
            <a:ext cx="1192199" cy="5567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15377" name="Line 21"/>
          <p:cNvSpPr>
            <a:spLocks noChangeShapeType="1"/>
          </p:cNvSpPr>
          <p:nvPr/>
        </p:nvSpPr>
        <p:spPr bwMode="auto">
          <a:xfrm flipV="1">
            <a:off x="3518381" y="5607364"/>
            <a:ext cx="1190449" cy="2380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  <p:sp>
        <p:nvSpPr>
          <p:cNvPr id="15378" name="Line 22"/>
          <p:cNvSpPr>
            <a:spLocks noChangeShapeType="1"/>
          </p:cNvSpPr>
          <p:nvPr/>
        </p:nvSpPr>
        <p:spPr bwMode="auto">
          <a:xfrm>
            <a:off x="3518382" y="6083544"/>
            <a:ext cx="1111668" cy="3186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2206"/>
          </a:p>
        </p:txBody>
      </p:sp>
    </p:spTree>
    <p:extLst>
      <p:ext uri="{BB962C8B-B14F-4D97-AF65-F5344CB8AC3E}">
        <p14:creationId xmlns:p14="http://schemas.microsoft.com/office/powerpoint/2010/main" val="1668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 bwMode="auto"/>
        <p:txBody>
          <a:bodyPr vert="horz" wrap="square" lIns="100838" tIns="50419" rIns="100838" bIns="50419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it-IT" sz="4411" dirty="0" smtClean="0"/>
              <a:t>Attenzione: doping</a:t>
            </a:r>
            <a:endParaRPr lang="it-IT" sz="4411" dirty="0"/>
          </a:p>
        </p:txBody>
      </p:sp>
      <p:sp>
        <p:nvSpPr>
          <p:cNvPr id="16387" name="Segnaposto contenuto 9"/>
          <p:cNvSpPr>
            <a:spLocks noGrp="1"/>
          </p:cNvSpPr>
          <p:nvPr>
            <p:ph idx="1"/>
          </p:nvPr>
        </p:nvSpPr>
        <p:spPr>
          <a:xfrm>
            <a:off x="818864" y="1815157"/>
            <a:ext cx="9075420" cy="4289116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it-IT" sz="2400" b="1" u="sng" dirty="0" smtClean="0"/>
              <a:t>DM 24 settembre 2003</a:t>
            </a:r>
            <a:r>
              <a:rPr lang="it-IT" sz="2400" dirty="0" smtClean="0"/>
              <a:t> </a:t>
            </a:r>
          </a:p>
          <a:p>
            <a:pPr algn="ctr">
              <a:buFont typeface="Wingdings 3" panose="05040102010807070707" pitchFamily="18" charset="2"/>
              <a:buNone/>
            </a:pPr>
            <a:r>
              <a:rPr lang="it-IT" sz="2400" dirty="0" smtClean="0"/>
              <a:t>	L’etichettatura dell’imballaggio esterno delle confezioni di </a:t>
            </a:r>
            <a:r>
              <a:rPr lang="it-IT" sz="2400" dirty="0" smtClean="0"/>
              <a:t>medicinali contenenti sostanze dopanti deve </a:t>
            </a:r>
            <a:r>
              <a:rPr lang="it-IT" sz="2400" dirty="0" smtClean="0"/>
              <a:t>contenere il seguente pittogramma:</a:t>
            </a:r>
          </a:p>
          <a:p>
            <a:endParaRPr lang="it-IT" dirty="0" smtClean="0"/>
          </a:p>
        </p:txBody>
      </p:sp>
      <p:pic>
        <p:nvPicPr>
          <p:cNvPr id="16388" name="Picture 6" descr="C_17_pagineAree_133_paragrafi_paragrafo_0_imma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50" y="3701771"/>
            <a:ext cx="1906469" cy="190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1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1136</Words>
  <Application>Microsoft Office PowerPoint</Application>
  <PresentationFormat>Personalizzato</PresentationFormat>
  <Paragraphs>142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Arial</vt:lpstr>
      <vt:lpstr>Calibri</vt:lpstr>
      <vt:lpstr>Lucida Sans Unicode</vt:lpstr>
      <vt:lpstr>Wingdings</vt:lpstr>
      <vt:lpstr>Wingdings 3</vt:lpstr>
      <vt:lpstr>Tema di Office</vt:lpstr>
      <vt:lpstr>Struttura personalizzata</vt:lpstr>
      <vt:lpstr>Corso di Aggiornamento per Dirigente Societario Piediluco 6 maggio 2017</vt:lpstr>
      <vt:lpstr>I NUMERI DEL DOPING</vt:lpstr>
      <vt:lpstr>UN PO’ DI STORIA</vt:lpstr>
      <vt:lpstr>Legge 14 dicembre 2000 n. 376</vt:lpstr>
      <vt:lpstr>Legge 14 dicembre 2000 n. 376</vt:lpstr>
      <vt:lpstr>PROBLEMATICHE APPLICATIVE</vt:lpstr>
      <vt:lpstr>FATTISPECIE</vt:lpstr>
      <vt:lpstr>SANZIONI Reclusione da 3 mesi a 3 anni Multa da 2582.28 € a 51645.69</vt:lpstr>
      <vt:lpstr>Attenzione: doping</vt:lpstr>
      <vt:lpstr>WADA   World Anti - Doping Agency</vt:lpstr>
      <vt:lpstr>Classi di sostanze vietate</vt:lpstr>
      <vt:lpstr>Sostanze vietate</vt:lpstr>
      <vt:lpstr>modalità organizzative di un controllo antidoping</vt:lpstr>
      <vt:lpstr>MODALITA’ E GARANZIE DEI CONTROLLI</vt:lpstr>
      <vt:lpstr>SANZIONI</vt:lpstr>
      <vt:lpstr>INIBIZIONE</vt:lpstr>
      <vt:lpstr>PROCEDURA SPORTIVA</vt:lpstr>
      <vt:lpstr>CARATTERISTICHE DELLA SANZIONE SPORTIVA</vt:lpstr>
      <vt:lpstr>SANZIONI</vt:lpstr>
      <vt:lpstr>DIMINUZIONE DI PENA</vt:lpstr>
      <vt:lpstr>Da sapere se si gestiscono atleti</vt:lpstr>
      <vt:lpstr>ABUSO DI DROGHE</vt:lpstr>
      <vt:lpstr>Grazie per l’attenzione </vt:lpstr>
    </vt:vector>
  </TitlesOfParts>
  <Company>Crea Identity srl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Roberto Randi</dc:creator>
  <cp:lastModifiedBy>fontana</cp:lastModifiedBy>
  <cp:revision>129</cp:revision>
  <dcterms:created xsi:type="dcterms:W3CDTF">2014-05-07T17:14:44Z</dcterms:created>
  <dcterms:modified xsi:type="dcterms:W3CDTF">2017-05-05T09:28:51Z</dcterms:modified>
</cp:coreProperties>
</file>