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65" r:id="rId3"/>
    <p:sldId id="266" r:id="rId4"/>
    <p:sldId id="268" r:id="rId5"/>
    <p:sldId id="267" r:id="rId6"/>
    <p:sldId id="269" r:id="rId7"/>
    <p:sldId id="270" r:id="rId8"/>
    <p:sldId id="271" r:id="rId9"/>
    <p:sldId id="272" r:id="rId10"/>
    <p:sldId id="279" r:id="rId11"/>
    <p:sldId id="273" r:id="rId12"/>
    <p:sldId id="274" r:id="rId13"/>
    <p:sldId id="275" r:id="rId14"/>
    <p:sldId id="276" r:id="rId15"/>
    <p:sldId id="277" r:id="rId16"/>
    <p:sldId id="278" r:id="rId17"/>
    <p:sldId id="283" r:id="rId18"/>
  </p:sldIdLst>
  <p:sldSz cx="10688638" cy="7562850"/>
  <p:notesSz cx="9144000" cy="6858000"/>
  <p:defaultTextStyle>
    <a:defPPr>
      <a:defRPr lang="it-IT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C1567A0-D8BB-474B-A269-4C7723A45BCB}">
          <p14:sldIdLst>
            <p14:sldId id="265"/>
            <p14:sldId id="266"/>
            <p14:sldId id="268"/>
            <p14:sldId id="267"/>
            <p14:sldId id="269"/>
            <p14:sldId id="270"/>
            <p14:sldId id="271"/>
            <p14:sldId id="272"/>
            <p14:sldId id="279"/>
            <p14:sldId id="273"/>
            <p14:sldId id="274"/>
            <p14:sldId id="275"/>
            <p14:sldId id="276"/>
            <p14:sldId id="277"/>
            <p14:sldId id="278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58" autoAdjust="0"/>
  </p:normalViewPr>
  <p:slideViewPr>
    <p:cSldViewPr snapToGrid="0" snapToObjects="1">
      <p:cViewPr varScale="1">
        <p:scale>
          <a:sx n="92" d="100"/>
          <a:sy n="92" d="100"/>
        </p:scale>
        <p:origin x="90" y="126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B58C0-A7A0-D645-944B-77474344D0CB}" type="datetime1">
              <a:rPr lang="it-IT" smtClean="0"/>
              <a:pPr/>
              <a:t>05/05/2017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05D06-52DC-EA47-9451-3B71213F12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6557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974F3-4C92-3143-B9C5-A1B063A1F42A}" type="datetime1">
              <a:rPr lang="it-IT" smtClean="0"/>
              <a:pPr/>
              <a:t>05/05/2017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754313" y="514350"/>
            <a:ext cx="36353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19ED2-32F0-0640-8083-1BA3A60E25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1444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sfondoLayput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6248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42271" y="2924932"/>
            <a:ext cx="7065666" cy="657471"/>
          </a:xfrm>
          <a:prstGeom prst="rect">
            <a:avLst/>
          </a:prstGeom>
        </p:spPr>
        <p:txBody>
          <a:bodyPr lIns="0" tIns="49775" rIns="99551" bIns="0"/>
          <a:lstStyle>
            <a:lvl1pPr algn="l">
              <a:defRPr sz="33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42269" y="3684881"/>
            <a:ext cx="6264019" cy="742841"/>
          </a:xfrm>
          <a:prstGeom prst="rect">
            <a:avLst/>
          </a:prstGeom>
        </p:spPr>
        <p:txBody>
          <a:bodyPr lIns="0" tIns="49775" rIns="99551" bIns="0"/>
          <a:lstStyle>
            <a:lvl1pPr marL="0" indent="0" algn="l">
              <a:buNone/>
              <a:defRPr sz="2200">
                <a:solidFill>
                  <a:schemeClr val="bg1"/>
                </a:solidFill>
                <a:latin typeface="Arial"/>
                <a:cs typeface="Arial"/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2943602" y="6606991"/>
            <a:ext cx="2494016" cy="402652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pic>
        <p:nvPicPr>
          <p:cNvPr id="7" name="Immagine 6" descr="sfondoLayput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38" y="588832"/>
            <a:ext cx="3397906" cy="147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7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07/05/14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Titolo presentazione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2"/>
          <p:cNvSpPr>
            <a:spLocks noGrp="1"/>
          </p:cNvSpPr>
          <p:nvPr>
            <p:ph idx="1"/>
          </p:nvPr>
        </p:nvSpPr>
        <p:spPr>
          <a:xfrm>
            <a:off x="1080472" y="1831585"/>
            <a:ext cx="9073735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rgbClr val="0033A0"/>
                </a:solidFill>
              </a:defRPr>
            </a:lvl1pPr>
            <a:lvl2pPr>
              <a:defRPr>
                <a:solidFill>
                  <a:srgbClr val="0033A0"/>
                </a:solidFill>
              </a:defRPr>
            </a:lvl2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935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080472" y="1771109"/>
            <a:ext cx="9073735" cy="454303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rgbClr val="0033A0"/>
                </a:solidFill>
              </a:defRPr>
            </a:lvl1pPr>
            <a:lvl2pPr marL="808850" indent="-311096">
              <a:buFont typeface="Arial"/>
              <a:buChar char="•"/>
              <a:defRPr sz="2000">
                <a:solidFill>
                  <a:srgbClr val="0033A0"/>
                </a:solidFill>
              </a:defRPr>
            </a:lvl2pPr>
            <a:lvl4pPr marL="1493261" indent="0">
              <a:buFontTx/>
              <a:buNone/>
              <a:defRPr/>
            </a:lvl4pPr>
            <a:lvl5pPr marL="1991015" indent="0">
              <a:buFontTx/>
              <a:buNone/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2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685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80471" y="1764667"/>
            <a:ext cx="4293465" cy="4626857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3A0"/>
                </a:solidFill>
              </a:defRPr>
            </a:lvl1pPr>
            <a:lvl2pPr>
              <a:defRPr sz="20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2000">
                <a:solidFill>
                  <a:srgbClr val="0033A0"/>
                </a:solidFill>
              </a:defRPr>
            </a:lvl4pPr>
            <a:lvl5pPr>
              <a:defRPr sz="2000">
                <a:solidFill>
                  <a:srgbClr val="0033A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05493" y="1764667"/>
            <a:ext cx="4248714" cy="4626857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3A0"/>
                </a:solidFill>
              </a:defRPr>
            </a:lvl1pPr>
            <a:lvl2pPr>
              <a:defRPr sz="20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2000">
                <a:solidFill>
                  <a:srgbClr val="0033A0"/>
                </a:solidFill>
              </a:defRPr>
            </a:lvl4pPr>
            <a:lvl5pPr>
              <a:defRPr sz="2000">
                <a:solidFill>
                  <a:srgbClr val="0033A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498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2" y="1692889"/>
            <a:ext cx="4353231" cy="70551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33A0"/>
                </a:solidFill>
              </a:defRPr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80472" y="2540029"/>
            <a:ext cx="4353231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777883" y="1692889"/>
            <a:ext cx="4376323" cy="70551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33A0"/>
                </a:solidFill>
              </a:defRPr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777883" y="2540029"/>
            <a:ext cx="4376323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11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969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9430" y="5293995"/>
            <a:ext cx="9054776" cy="624986"/>
          </a:xfrm>
        </p:spPr>
        <p:txBody>
          <a:bodyPr anchor="t"/>
          <a:lstStyle>
            <a:lvl1pPr algn="l">
              <a:defRPr sz="2200" b="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99430" y="675755"/>
            <a:ext cx="9054777" cy="4537710"/>
          </a:xfrm>
        </p:spPr>
        <p:txBody>
          <a:bodyPr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9430" y="5918983"/>
            <a:ext cx="9054777" cy="580872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634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4B19E-A82D-43C4-8DD5-F611063B36F5}" type="datetimeFigureOut">
              <a:rPr lang="it-IT"/>
              <a:pPr>
                <a:defRPr/>
              </a:pPr>
              <a:t>05/05/2017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0EBA4-F3C7-46E1-8E6E-D878CB2C2A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522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4B4A5-3560-4B0C-BCB3-7F5D9E8D1508}" type="datetimeFigureOut">
              <a:rPr lang="it-IT"/>
              <a:pPr>
                <a:defRPr/>
              </a:pPr>
              <a:t>05/05/2017</a:t>
            </a:fld>
            <a:endParaRPr 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2EA64-0115-4F87-9666-E75FF175AF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97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3"/>
          <p:cNvSpPr/>
          <p:nvPr/>
        </p:nvSpPr>
        <p:spPr>
          <a:xfrm>
            <a:off x="4251332" y="3313999"/>
            <a:ext cx="213401" cy="252095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206"/>
          </a:p>
        </p:txBody>
      </p:sp>
      <p:sp>
        <p:nvSpPr>
          <p:cNvPr id="5" name="Gallone 4"/>
          <p:cNvSpPr/>
          <p:nvPr/>
        </p:nvSpPr>
        <p:spPr>
          <a:xfrm>
            <a:off x="4032364" y="3313999"/>
            <a:ext cx="215257" cy="252095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206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403" y="1168627"/>
            <a:ext cx="9085342" cy="2016760"/>
          </a:xfrm>
        </p:spPr>
        <p:txBody>
          <a:bodyPr anchor="b"/>
          <a:lstStyle>
            <a:lvl1pPr algn="r">
              <a:buNone/>
              <a:defRPr sz="5293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85352" y="3233027"/>
            <a:ext cx="5344319" cy="1604418"/>
          </a:xfrm>
        </p:spPr>
        <p:txBody>
          <a:bodyPr/>
          <a:lstStyle>
            <a:lvl1pPr marL="0" indent="0" algn="l">
              <a:buNone/>
              <a:defRPr sz="2536">
                <a:solidFill>
                  <a:schemeClr val="tx1"/>
                </a:solidFill>
              </a:defRPr>
            </a:lvl1pPr>
            <a:lvl2pPr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D1D21C-EDD1-4B74-8EF7-52C9FA6D7F2D}" type="datetimeFigureOut">
              <a:rPr lang="it-IT"/>
              <a:pPr>
                <a:defRPr/>
              </a:pPr>
              <a:t>05/05/2017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CEF8-F226-4AC9-ABCC-DB3E129BB6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36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83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ervizi_footer-04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0" y="6843774"/>
            <a:ext cx="10598817" cy="719076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80472" y="646661"/>
            <a:ext cx="9073733" cy="68759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3" y="1831585"/>
            <a:ext cx="9073733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18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64" r:id="rId3"/>
    <p:sldLayoutId id="2147483665" r:id="rId4"/>
    <p:sldLayoutId id="2147483669" r:id="rId5"/>
    <p:sldLayoutId id="2147483684" r:id="rId6"/>
    <p:sldLayoutId id="2147483685" r:id="rId7"/>
    <p:sldLayoutId id="2147483686" r:id="rId8"/>
  </p:sldLayoutIdLst>
  <p:hf hdr="0"/>
  <p:txStyles>
    <p:titleStyle>
      <a:lvl1pPr algn="l" defTabSz="497754" rtl="0" eaLnBrk="1" latinLnBrk="0" hangingPunct="1">
        <a:spcBef>
          <a:spcPct val="0"/>
        </a:spcBef>
        <a:buNone/>
        <a:defRPr sz="3300" kern="1200">
          <a:solidFill>
            <a:srgbClr val="0033A0"/>
          </a:solidFill>
          <a:latin typeface="Arial"/>
          <a:ea typeface="+mj-ea"/>
          <a:cs typeface="Arial"/>
        </a:defRPr>
      </a:lvl1pPr>
    </p:titleStyle>
    <p:bodyStyle>
      <a:lvl1pPr marL="0" indent="0" algn="l" defTabSz="497754" rtl="0" eaLnBrk="1" latinLnBrk="0" hangingPunct="1">
        <a:spcBef>
          <a:spcPct val="20000"/>
        </a:spcBef>
        <a:buFontTx/>
        <a:buNone/>
        <a:defRPr sz="1700" kern="1200">
          <a:solidFill>
            <a:srgbClr val="0033A0"/>
          </a:solidFill>
          <a:latin typeface="Arial"/>
          <a:ea typeface="+mn-ea"/>
          <a:cs typeface="Arial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rgbClr val="0033A0"/>
          </a:solidFill>
          <a:latin typeface="Arial"/>
          <a:ea typeface="+mn-ea"/>
          <a:cs typeface="Arial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info@fontanastudiolegale.it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11013" y="2706978"/>
            <a:ext cx="7065666" cy="1582900"/>
          </a:xfrm>
        </p:spPr>
        <p:txBody>
          <a:bodyPr/>
          <a:lstStyle/>
          <a:p>
            <a:r>
              <a:rPr lang="it-IT" sz="2800" b="1" dirty="0"/>
              <a:t>Corso di Aggiornamento per Dirigente Societario</a:t>
            </a:r>
            <a:br>
              <a:rPr lang="it-IT" sz="2800" b="1" dirty="0"/>
            </a:br>
            <a:r>
              <a:rPr lang="it-IT" sz="2000" dirty="0" smtClean="0"/>
              <a:t>Piediluco 6 maggio 2017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42271" y="4904081"/>
            <a:ext cx="6264019" cy="742841"/>
          </a:xfrm>
        </p:spPr>
        <p:txBody>
          <a:bodyPr/>
          <a:lstStyle/>
          <a:p>
            <a:r>
              <a:rPr lang="it-IT" dirty="0" smtClean="0"/>
              <a:t>Le responsabilità del dirigente sportivo</a:t>
            </a:r>
            <a:endParaRPr lang="it-IT" dirty="0" smtClean="0"/>
          </a:p>
          <a:p>
            <a:endParaRPr lang="it-IT" dirty="0" smtClean="0"/>
          </a:p>
          <a:p>
            <a:pPr algn="r"/>
            <a:r>
              <a:rPr lang="it-IT" dirty="0" smtClean="0"/>
              <a:t>Avv. Giovanni Fontana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2316" y="524833"/>
            <a:ext cx="1567943" cy="156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40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Responsabilità penale</a:t>
            </a:r>
            <a:endParaRPr lang="it-IT" dirty="0"/>
          </a:p>
        </p:txBody>
      </p:sp>
      <p:sp>
        <p:nvSpPr>
          <p:cNvPr id="11267" name="Segnaposto contenuto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sz="2400" dirty="0"/>
              <a:t>E’ una responsabilità circoscritta, vi è ogni qualvolta ci sia la violazione di una norma penale</a:t>
            </a:r>
            <a:endParaRPr lang="it-IT" sz="2400" u="words" dirty="0"/>
          </a:p>
          <a:p>
            <a:pPr>
              <a:defRPr/>
            </a:pPr>
            <a:r>
              <a:rPr lang="it-IT" sz="2400" dirty="0"/>
              <a:t>La responsabilità penale è personale art. 27 Costituzione </a:t>
            </a:r>
            <a:endParaRPr lang="it-IT" sz="2400" u="words" dirty="0"/>
          </a:p>
          <a:p>
            <a:pPr>
              <a:defRPr/>
            </a:pPr>
            <a:r>
              <a:rPr lang="it-IT" sz="2400" dirty="0"/>
              <a:t>Tipi di reato ipotizzabili: fondamentalmente lesioni o omicidio colposo. Frode in competizione sportiva. Doping</a:t>
            </a:r>
            <a:endParaRPr lang="it-IT" sz="2400" u="words" dirty="0"/>
          </a:p>
          <a:p>
            <a:pPr>
              <a:defRPr/>
            </a:pPr>
            <a:r>
              <a:rPr lang="it-IT" sz="2400" dirty="0"/>
              <a:t>Art. 43 codice penale reato colposo (norme sportive)</a:t>
            </a:r>
            <a:endParaRPr lang="it-IT" sz="2400" u="words" dirty="0"/>
          </a:p>
          <a:p>
            <a:pPr>
              <a:defRPr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30526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Casistica</a:t>
            </a:r>
            <a:endParaRPr lang="it-IT" dirty="0"/>
          </a:p>
        </p:txBody>
      </p:sp>
      <p:sp>
        <p:nvSpPr>
          <p:cNvPr id="12291" name="Segnaposto contenuto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it-IT" sz="2400" dirty="0"/>
              <a:t>obbligo di denuncia assicurazioni sportive</a:t>
            </a:r>
            <a:endParaRPr lang="it-IT" sz="2400" u="sng" dirty="0"/>
          </a:p>
          <a:p>
            <a:pPr>
              <a:lnSpc>
                <a:spcPct val="80000"/>
              </a:lnSpc>
              <a:defRPr/>
            </a:pPr>
            <a:r>
              <a:rPr lang="it-IT" sz="2400" dirty="0"/>
              <a:t>obbligazione solidale (anche con i responsabili sconosciuti). </a:t>
            </a:r>
            <a:r>
              <a:rPr lang="it-IT" sz="2400" dirty="0" err="1"/>
              <a:t>Cass</a:t>
            </a:r>
            <a:r>
              <a:rPr lang="it-IT" sz="2400" dirty="0"/>
              <a:t>. 16998/06</a:t>
            </a:r>
            <a:endParaRPr lang="it-IT" sz="2400" u="sng" dirty="0"/>
          </a:p>
          <a:p>
            <a:pPr>
              <a:lnSpc>
                <a:spcPct val="80000"/>
              </a:lnSpc>
              <a:defRPr/>
            </a:pPr>
            <a:r>
              <a:rPr lang="it-IT" sz="2400" dirty="0"/>
              <a:t>art. 7 L. 91/81 obbligo della tutela sanitaria dell’atleta.- </a:t>
            </a:r>
            <a:r>
              <a:rPr lang="it-IT" sz="2400" dirty="0" err="1"/>
              <a:t>Cass</a:t>
            </a:r>
            <a:r>
              <a:rPr lang="it-IT" sz="2400" dirty="0"/>
              <a:t>., 85/02 mancato riposo dopo infortunio</a:t>
            </a:r>
            <a:endParaRPr lang="it-IT" sz="2400" u="sng" dirty="0"/>
          </a:p>
          <a:p>
            <a:pPr>
              <a:lnSpc>
                <a:spcPct val="80000"/>
              </a:lnSpc>
              <a:defRPr/>
            </a:pPr>
            <a:r>
              <a:rPr lang="it-IT" sz="2400" dirty="0"/>
              <a:t>protezione antiscivolo sui gradini di un palazzetto. </a:t>
            </a:r>
            <a:r>
              <a:rPr lang="it-IT" sz="2400" dirty="0" err="1"/>
              <a:t>Cass</a:t>
            </a:r>
            <a:r>
              <a:rPr lang="it-IT" sz="2400" dirty="0"/>
              <a:t>. 19653/2004. Piastrelle scivolose negli spogliatoi (</a:t>
            </a:r>
            <a:r>
              <a:rPr lang="it-IT" sz="2400" dirty="0" err="1"/>
              <a:t>Trib</a:t>
            </a:r>
            <a:r>
              <a:rPr lang="it-IT" sz="2400" dirty="0"/>
              <a:t>. Treviso 21.6.11)</a:t>
            </a:r>
            <a:endParaRPr lang="it-IT" sz="2400" u="sng" dirty="0"/>
          </a:p>
          <a:p>
            <a:pPr>
              <a:lnSpc>
                <a:spcPct val="80000"/>
              </a:lnSpc>
              <a:defRPr/>
            </a:pPr>
            <a:r>
              <a:rPr lang="it-IT" sz="2400" dirty="0"/>
              <a:t>obbligo di custodia dei minori</a:t>
            </a:r>
            <a:endParaRPr lang="it-IT" sz="2400" u="sng" dirty="0"/>
          </a:p>
          <a:p>
            <a:pPr>
              <a:lnSpc>
                <a:spcPct val="80000"/>
              </a:lnSpc>
              <a:defRPr/>
            </a:pPr>
            <a:r>
              <a:rPr lang="it-IT" sz="2400" dirty="0"/>
              <a:t>spettatore colpito da disco di hockey (</a:t>
            </a:r>
            <a:r>
              <a:rPr lang="it-IT" sz="2400" dirty="0" err="1"/>
              <a:t>Trib</a:t>
            </a:r>
            <a:r>
              <a:rPr lang="it-IT" sz="2400" dirty="0"/>
              <a:t>. Milano, 12.11.92)</a:t>
            </a:r>
            <a:endParaRPr lang="it-IT" sz="2400" u="sng" dirty="0"/>
          </a:p>
          <a:p>
            <a:pPr>
              <a:lnSpc>
                <a:spcPct val="80000"/>
              </a:lnSpc>
              <a:defRPr/>
            </a:pPr>
            <a:r>
              <a:rPr lang="it-IT" sz="2400" dirty="0"/>
              <a:t>responsabilità verso arbitri, tecnici, avversari (</a:t>
            </a:r>
            <a:r>
              <a:rPr lang="it-IT" sz="2400" dirty="0" err="1"/>
              <a:t>Cass</a:t>
            </a:r>
            <a:r>
              <a:rPr lang="it-IT" sz="2400" dirty="0"/>
              <a:t>. 20908/05)</a:t>
            </a:r>
          </a:p>
          <a:p>
            <a:pPr>
              <a:lnSpc>
                <a:spcPct val="80000"/>
              </a:lnSpc>
              <a:defRPr/>
            </a:pPr>
            <a:r>
              <a:rPr lang="it-IT" sz="2400" dirty="0"/>
              <a:t>Certificazione medica</a:t>
            </a:r>
          </a:p>
          <a:p>
            <a:pPr>
              <a:lnSpc>
                <a:spcPct val="80000"/>
              </a:lnSpc>
              <a:defRPr/>
            </a:pPr>
            <a:r>
              <a:rPr lang="it-IT" sz="2400" dirty="0"/>
              <a:t>Dati sensibili</a:t>
            </a:r>
          </a:p>
          <a:p>
            <a:pPr>
              <a:lnSpc>
                <a:spcPct val="80000"/>
              </a:lnSpc>
              <a:defRPr/>
            </a:pPr>
            <a:endParaRPr lang="it-IT" sz="2757" dirty="0"/>
          </a:p>
        </p:txBody>
      </p:sp>
    </p:spTree>
    <p:extLst>
      <p:ext uri="{BB962C8B-B14F-4D97-AF65-F5344CB8AC3E}">
        <p14:creationId xmlns:p14="http://schemas.microsoft.com/office/powerpoint/2010/main" val="9076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Responsabilità disciplinare</a:t>
            </a:r>
            <a:endParaRPr lang="it-IT" dirty="0"/>
          </a:p>
        </p:txBody>
      </p:sp>
      <p:sp>
        <p:nvSpPr>
          <p:cNvPr id="14339" name="Segnaposto contenut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400" dirty="0" smtClean="0"/>
              <a:t>rispetto dei regolamenti federali</a:t>
            </a:r>
            <a:endParaRPr lang="it-IT" sz="2400" u="words" dirty="0" smtClean="0"/>
          </a:p>
          <a:p>
            <a:pPr>
              <a:defRPr/>
            </a:pPr>
            <a:r>
              <a:rPr lang="it-IT" sz="2400" dirty="0" smtClean="0"/>
              <a:t>lealtà, probità, correttezza</a:t>
            </a:r>
            <a:endParaRPr lang="it-IT" sz="2400" u="words" dirty="0" smtClean="0"/>
          </a:p>
          <a:p>
            <a:pPr>
              <a:defRPr/>
            </a:pPr>
            <a:r>
              <a:rPr lang="it-IT" sz="2400" dirty="0" smtClean="0"/>
              <a:t>doping</a:t>
            </a:r>
            <a:endParaRPr lang="it-IT" sz="2400" u="words" dirty="0" smtClean="0"/>
          </a:p>
          <a:p>
            <a:pPr>
              <a:defRPr/>
            </a:pPr>
            <a:r>
              <a:rPr lang="it-IT" sz="2400" dirty="0" smtClean="0"/>
              <a:t>vincolo di giustizia (gradi di giustizia sportiva, Coni, Tar)</a:t>
            </a:r>
            <a:endParaRPr lang="it-IT" sz="2400" u="words" dirty="0" smtClean="0"/>
          </a:p>
          <a:p>
            <a:pPr>
              <a:defRPr/>
            </a:pPr>
            <a:r>
              <a:rPr lang="it-IT" sz="2400" dirty="0" smtClean="0"/>
              <a:t>clausola compromissoria e tutela penale</a:t>
            </a:r>
            <a:endParaRPr lang="it-IT" sz="2400" u="words" dirty="0" smtClean="0"/>
          </a:p>
          <a:p>
            <a:pPr>
              <a:defRPr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3483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L’illecito nell’ordinamento sportivo e statale</a:t>
            </a:r>
            <a:endParaRPr lang="it-IT" dirty="0"/>
          </a:p>
        </p:txBody>
      </p:sp>
      <p:sp>
        <p:nvSpPr>
          <p:cNvPr id="18435" name="Segnaposto contenut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Differenze tra giustizia sportiva e statale</a:t>
            </a:r>
            <a:endParaRPr lang="it-IT" sz="2400" u="sng" dirty="0" smtClean="0"/>
          </a:p>
          <a:p>
            <a:r>
              <a:rPr lang="it-IT" sz="2400" dirty="0" smtClean="0"/>
              <a:t>celerità</a:t>
            </a:r>
            <a:endParaRPr lang="it-IT" sz="2400" u="sng" dirty="0" smtClean="0"/>
          </a:p>
          <a:p>
            <a:r>
              <a:rPr lang="it-IT" sz="2400" dirty="0" smtClean="0"/>
              <a:t>diverso grado di cognizione</a:t>
            </a:r>
            <a:endParaRPr lang="it-IT" sz="2400" u="sng" dirty="0" smtClean="0"/>
          </a:p>
          <a:p>
            <a:r>
              <a:rPr lang="it-IT" sz="2400" dirty="0" smtClean="0"/>
              <a:t>diversità di giudicato (</a:t>
            </a:r>
            <a:r>
              <a:rPr lang="it-IT" sz="2400" dirty="0" err="1" smtClean="0"/>
              <a:t>Calciopoli</a:t>
            </a:r>
            <a:r>
              <a:rPr lang="it-IT" sz="2400" dirty="0" smtClean="0"/>
              <a:t>, doping)</a:t>
            </a:r>
            <a:endParaRPr lang="it-IT" sz="2400" u="sng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6960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mtClean="0">
                <a:effectLst/>
              </a:rPr>
              <a:t>Tipi di giustizia sportiva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sz="2400" dirty="0" smtClean="0"/>
              <a:t>Tecnica (irrilevante per l’ordinamento generale)</a:t>
            </a:r>
          </a:p>
          <a:p>
            <a:pPr>
              <a:buFont typeface="Wingdings 3" panose="05040102010807070707" pitchFamily="18" charset="2"/>
              <a:buNone/>
            </a:pPr>
            <a:endParaRPr lang="it-IT" sz="2400" dirty="0" smtClean="0"/>
          </a:p>
          <a:p>
            <a:r>
              <a:rPr lang="it-IT" sz="2400" dirty="0" smtClean="0"/>
              <a:t>Disciplinare (</a:t>
            </a:r>
            <a:r>
              <a:rPr lang="it-IT" sz="2400" dirty="0" err="1" smtClean="0"/>
              <a:t>ricorribilità</a:t>
            </a:r>
            <a:r>
              <a:rPr lang="it-IT" sz="2400" dirty="0" smtClean="0"/>
              <a:t> anche al TAR)</a:t>
            </a:r>
          </a:p>
          <a:p>
            <a:pPr>
              <a:buFont typeface="Wingdings 3" panose="05040102010807070707" pitchFamily="18" charset="2"/>
              <a:buNone/>
            </a:pPr>
            <a:endParaRPr lang="it-IT" sz="2400" dirty="0" smtClean="0"/>
          </a:p>
          <a:p>
            <a:r>
              <a:rPr lang="it-IT" sz="2400" dirty="0" smtClean="0"/>
              <a:t>Economica (arbitrati)</a:t>
            </a:r>
          </a:p>
        </p:txBody>
      </p:sp>
    </p:spTree>
    <p:extLst>
      <p:ext uri="{BB962C8B-B14F-4D97-AF65-F5344CB8AC3E}">
        <p14:creationId xmlns:p14="http://schemas.microsoft.com/office/powerpoint/2010/main" val="1832916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z="3088">
                <a:effectLst>
                  <a:outerShdw blurRad="38100" dist="38100" dir="2700000" algn="tl">
                    <a:srgbClr val="C0C0C0"/>
                  </a:outerShdw>
                </a:effectLst>
              </a:rPr>
              <a:t>Frode in competizione sportiva L. 401/89</a:t>
            </a:r>
          </a:p>
        </p:txBody>
      </p:sp>
      <p:sp>
        <p:nvSpPr>
          <p:cNvPr id="20483" name="Segnaposto contenut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Prima e dopo l’entrata in vigore L. 376/00</a:t>
            </a:r>
          </a:p>
          <a:p>
            <a:r>
              <a:rPr lang="it-IT" sz="2400" dirty="0" smtClean="0"/>
              <a:t>corruzione</a:t>
            </a:r>
            <a:endParaRPr lang="it-IT" sz="2400" u="sng" dirty="0" smtClean="0"/>
          </a:p>
          <a:p>
            <a:r>
              <a:rPr lang="it-IT" sz="2400" dirty="0" smtClean="0"/>
              <a:t>Artifizi o raggiri (quid </a:t>
            </a:r>
            <a:r>
              <a:rPr lang="it-IT" sz="2400" dirty="0" err="1" smtClean="0"/>
              <a:t>pluris</a:t>
            </a:r>
            <a:r>
              <a:rPr lang="it-IT" sz="2400" dirty="0" smtClean="0"/>
              <a:t> rispetto alla slealtà, caso F1)</a:t>
            </a:r>
          </a:p>
          <a:p>
            <a:r>
              <a:rPr lang="it-IT" sz="2400" dirty="0" smtClean="0"/>
              <a:t>Doping (somministrazione di farmaci. </a:t>
            </a:r>
            <a:r>
              <a:rPr lang="it-IT" sz="2400" dirty="0" err="1" smtClean="0"/>
              <a:t>Cass</a:t>
            </a:r>
            <a:r>
              <a:rPr lang="it-IT" sz="2400" dirty="0" smtClean="0"/>
              <a:t>., 21234/07)</a:t>
            </a:r>
            <a:endParaRPr lang="it-IT" sz="2400" u="sng" dirty="0" smtClean="0"/>
          </a:p>
          <a:p>
            <a:r>
              <a:rPr lang="it-IT" sz="2400" dirty="0" smtClean="0"/>
              <a:t>Scommesse sportive e risarcimento del danno</a:t>
            </a:r>
            <a:endParaRPr lang="it-IT" sz="2400" u="sng" dirty="0" smtClean="0"/>
          </a:p>
          <a:p>
            <a:pPr>
              <a:buFont typeface="Wingdings 3" panose="05040102010807070707" pitchFamily="18" charset="2"/>
              <a:buNone/>
            </a:pPr>
            <a:endParaRPr lang="it-IT" u="sng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585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07794" y="2992814"/>
            <a:ext cx="8571229" cy="2016760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Grazie per l’attenzione	</a:t>
            </a:r>
            <a:endParaRPr lang="it-IT" dirty="0"/>
          </a:p>
        </p:txBody>
      </p:sp>
      <p:sp>
        <p:nvSpPr>
          <p:cNvPr id="23555" name="Segnaposto testo 4"/>
          <p:cNvSpPr>
            <a:spLocks noGrp="1"/>
          </p:cNvSpPr>
          <p:nvPr>
            <p:ph type="body" idx="1"/>
          </p:nvPr>
        </p:nvSpPr>
        <p:spPr>
          <a:xfrm>
            <a:off x="5106229" y="5290494"/>
            <a:ext cx="5041900" cy="1999253"/>
          </a:xfrm>
        </p:spPr>
        <p:txBody>
          <a:bodyPr/>
          <a:lstStyle/>
          <a:p>
            <a:pPr algn="ctr" eaLnBrk="1" hangingPunct="1"/>
            <a:r>
              <a:rPr lang="it-IT" sz="1985" dirty="0">
                <a:latin typeface="Arial" panose="020B0604020202020204" pitchFamily="34" charset="0"/>
                <a:cs typeface="Arial" panose="020B0604020202020204" pitchFamily="34" charset="0"/>
              </a:rPr>
              <a:t>Avv. Giovanni Fontana</a:t>
            </a:r>
          </a:p>
          <a:p>
            <a:pPr algn="ctr" eaLnBrk="1" hangingPunct="1"/>
            <a:r>
              <a:rPr lang="it-IT" sz="1985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info@fontanastudiolegale.it</a:t>
            </a:r>
            <a:endParaRPr lang="it-IT" sz="19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it-IT" sz="1985" dirty="0" err="1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it-IT" sz="1985" dirty="0">
                <a:latin typeface="Arial" panose="020B0604020202020204" pitchFamily="34" charset="0"/>
                <a:cs typeface="Arial" panose="020B0604020202020204" pitchFamily="34" charset="0"/>
              </a:rPr>
              <a:t> fax 0773/888434</a:t>
            </a:r>
          </a:p>
          <a:p>
            <a:pPr algn="ctr" eaLnBrk="1" hangingPunct="1"/>
            <a:r>
              <a:rPr lang="it-IT" sz="1985" dirty="0">
                <a:latin typeface="Arial" panose="020B0604020202020204" pitchFamily="34" charset="0"/>
                <a:cs typeface="Arial" panose="020B0604020202020204" pitchFamily="34" charset="0"/>
              </a:rPr>
              <a:t>Mobile 347/2634928</a:t>
            </a:r>
          </a:p>
          <a:p>
            <a:pPr eaLnBrk="1" hangingPunct="1"/>
            <a:endParaRPr lang="it-IT" sz="1985" dirty="0">
              <a:latin typeface="Book Antiqua" panose="02040602050305030304" pitchFamily="18" charset="0"/>
            </a:endParaRPr>
          </a:p>
        </p:txBody>
      </p:sp>
      <p:pic>
        <p:nvPicPr>
          <p:cNvPr id="23556" name="Immagine 1" descr="nuovologoSRdSLazi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762" y="287108"/>
            <a:ext cx="4429169" cy="2541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05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dirty="0" smtClean="0">
                <a:effectLst/>
              </a:rPr>
              <a:t>Responsabilità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3529" dirty="0" smtClean="0"/>
              <a:t>Civile</a:t>
            </a:r>
            <a:endParaRPr lang="it-IT" sz="3529" dirty="0"/>
          </a:p>
          <a:p>
            <a:pPr>
              <a:buFont typeface="Wingdings 3" panose="05040102010807070707" pitchFamily="18" charset="2"/>
              <a:buNone/>
            </a:pPr>
            <a:endParaRPr lang="it-IT" sz="3529" dirty="0"/>
          </a:p>
          <a:p>
            <a:r>
              <a:rPr lang="it-IT" sz="3529" dirty="0"/>
              <a:t>Penale</a:t>
            </a:r>
          </a:p>
          <a:p>
            <a:pPr>
              <a:buFont typeface="Wingdings 3" panose="05040102010807070707" pitchFamily="18" charset="2"/>
              <a:buNone/>
            </a:pPr>
            <a:endParaRPr lang="it-IT" sz="3529" dirty="0"/>
          </a:p>
          <a:p>
            <a:r>
              <a:rPr lang="it-IT" sz="3529" dirty="0"/>
              <a:t>Disciplinare</a:t>
            </a:r>
          </a:p>
        </p:txBody>
      </p:sp>
    </p:spTree>
    <p:extLst>
      <p:ext uri="{BB962C8B-B14F-4D97-AF65-F5344CB8AC3E}">
        <p14:creationId xmlns:p14="http://schemas.microsoft.com/office/powerpoint/2010/main" val="1430698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 idx="429496729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Scelta della forma sociale</a:t>
            </a:r>
          </a:p>
        </p:txBody>
      </p:sp>
      <p:sp>
        <p:nvSpPr>
          <p:cNvPr id="10243" name="Segnaposto contenuto 9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Associazione non riconosciuta: artt. 36 e </a:t>
            </a:r>
            <a:r>
              <a:rPr lang="it-IT" sz="2000" dirty="0" err="1" smtClean="0"/>
              <a:t>ss</a:t>
            </a:r>
            <a:r>
              <a:rPr lang="it-IT" sz="2000" dirty="0" smtClean="0"/>
              <a:t> codice civile: </a:t>
            </a:r>
            <a:r>
              <a:rPr lang="it-IT" sz="2000" dirty="0"/>
              <a:t>forma più comune, facilità di costituzione, pochi costi, responsabilità personale dei dirigenti</a:t>
            </a:r>
          </a:p>
          <a:p>
            <a:endParaRPr lang="it-IT" sz="2000" dirty="0" smtClean="0"/>
          </a:p>
          <a:p>
            <a:r>
              <a:rPr lang="it-IT" sz="2000" dirty="0" smtClean="0"/>
              <a:t>Associazione riconosciuta: DPR 361/00 </a:t>
            </a:r>
            <a:r>
              <a:rPr lang="it-IT" sz="2000" dirty="0"/>
              <a:t>poco utilizzata, maggiori oneri per la costituzione, responsabilità limitata al fondo sociale</a:t>
            </a:r>
          </a:p>
          <a:p>
            <a:endParaRPr lang="it-IT" sz="2000" dirty="0"/>
          </a:p>
          <a:p>
            <a:r>
              <a:rPr lang="it-IT" sz="2000" dirty="0" smtClean="0"/>
              <a:t>Società sportiva dilettantistica a </a:t>
            </a:r>
            <a:r>
              <a:rPr lang="it-IT" sz="2000" dirty="0" err="1" smtClean="0"/>
              <a:t>r.l</a:t>
            </a:r>
            <a:r>
              <a:rPr lang="it-IT" sz="2000" dirty="0" smtClean="0"/>
              <a:t>.: art. 90 c 18 L. 289/02: </a:t>
            </a:r>
            <a:r>
              <a:rPr lang="it-IT" sz="2000" dirty="0"/>
              <a:t>forma che si sta diffondendo, maggiori oneri per costituzione e gestione ma responsabilità limitata</a:t>
            </a:r>
          </a:p>
        </p:txBody>
      </p:sp>
    </p:spTree>
    <p:extLst>
      <p:ext uri="{BB962C8B-B14F-4D97-AF65-F5344CB8AC3E}">
        <p14:creationId xmlns:p14="http://schemas.microsoft.com/office/powerpoint/2010/main" val="32117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9"/>
          <p:cNvSpPr txBox="1">
            <a:spLocks noChangeArrowheads="1"/>
          </p:cNvSpPr>
          <p:nvPr/>
        </p:nvSpPr>
        <p:spPr bwMode="auto">
          <a:xfrm>
            <a:off x="2383955" y="547958"/>
            <a:ext cx="6852082" cy="43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t-IT" sz="2206"/>
          </a:p>
        </p:txBody>
      </p:sp>
      <p:sp>
        <p:nvSpPr>
          <p:cNvPr id="9219" name="Text Box 10"/>
          <p:cNvSpPr txBox="1">
            <a:spLocks noChangeArrowheads="1"/>
          </p:cNvSpPr>
          <p:nvPr/>
        </p:nvSpPr>
        <p:spPr bwMode="auto">
          <a:xfrm>
            <a:off x="1373823" y="1081908"/>
            <a:ext cx="7940993" cy="635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t-IT" sz="3529" b="1">
                <a:solidFill>
                  <a:schemeClr val="tx2"/>
                </a:solidFill>
              </a:rPr>
              <a:t>TIPI DI RESPONSABILITA’ CIVILE</a:t>
            </a:r>
          </a:p>
        </p:txBody>
      </p:sp>
      <p:sp>
        <p:nvSpPr>
          <p:cNvPr id="9220" name="Text Box 12"/>
          <p:cNvSpPr txBox="1">
            <a:spLocks noChangeArrowheads="1"/>
          </p:cNvSpPr>
          <p:nvPr/>
        </p:nvSpPr>
        <p:spPr bwMode="auto">
          <a:xfrm>
            <a:off x="2326182" y="2034267"/>
            <a:ext cx="2513830" cy="567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sz="3088" b="1"/>
              <a:t>Contrattuale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5820499" y="2034267"/>
            <a:ext cx="3392275" cy="567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sz="3088" b="1"/>
              <a:t>extracontrattuale</a:t>
            </a:r>
          </a:p>
        </p:txBody>
      </p:sp>
      <p:sp>
        <p:nvSpPr>
          <p:cNvPr id="9222" name="Text Box 14"/>
          <p:cNvSpPr txBox="1">
            <a:spLocks noChangeArrowheads="1"/>
          </p:cNvSpPr>
          <p:nvPr/>
        </p:nvSpPr>
        <p:spPr bwMode="auto">
          <a:xfrm>
            <a:off x="4868140" y="2829067"/>
            <a:ext cx="1466748" cy="43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sz="2206"/>
              <a:t>Differenze</a:t>
            </a:r>
          </a:p>
        </p:txBody>
      </p:sp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659554" y="3702646"/>
            <a:ext cx="1818126" cy="43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sz="2206"/>
              <a:t>Prescrizione:</a:t>
            </a:r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579023" y="4576225"/>
            <a:ext cx="2205831" cy="77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sz="2206"/>
              <a:t>Onere della prova</a:t>
            </a:r>
          </a:p>
        </p:txBody>
      </p:sp>
      <p:sp>
        <p:nvSpPr>
          <p:cNvPr id="9225" name="Text Box 17"/>
          <p:cNvSpPr txBox="1">
            <a:spLocks noChangeArrowheads="1"/>
          </p:cNvSpPr>
          <p:nvPr/>
        </p:nvSpPr>
        <p:spPr bwMode="auto">
          <a:xfrm>
            <a:off x="976424" y="5369274"/>
            <a:ext cx="9030036" cy="77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sz="2206"/>
              <a:t>IMPORTANTE: ci si salva con l’assicurazione r.c. federale. Controllare </a:t>
            </a:r>
          </a:p>
          <a:p>
            <a:pPr eaLnBrk="1" hangingPunct="1"/>
            <a:r>
              <a:rPr lang="it-IT" sz="2206"/>
              <a:t>se esiste un’integrativa e pagarla</a:t>
            </a:r>
          </a:p>
        </p:txBody>
      </p:sp>
      <p:sp>
        <p:nvSpPr>
          <p:cNvPr id="9226" name="Text Box 18"/>
          <p:cNvSpPr txBox="1">
            <a:spLocks noChangeArrowheads="1"/>
          </p:cNvSpPr>
          <p:nvPr/>
        </p:nvSpPr>
        <p:spPr bwMode="auto">
          <a:xfrm>
            <a:off x="3597161" y="3702646"/>
            <a:ext cx="1111202" cy="43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sz="2206"/>
              <a:t>10 anni</a:t>
            </a:r>
          </a:p>
        </p:txBody>
      </p:sp>
      <p:sp>
        <p:nvSpPr>
          <p:cNvPr id="9227" name="Text Box 19"/>
          <p:cNvSpPr txBox="1">
            <a:spLocks noChangeArrowheads="1"/>
          </p:cNvSpPr>
          <p:nvPr/>
        </p:nvSpPr>
        <p:spPr bwMode="auto">
          <a:xfrm>
            <a:off x="6534768" y="3702646"/>
            <a:ext cx="954107" cy="43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sz="2206"/>
              <a:t>5 anni</a:t>
            </a:r>
          </a:p>
        </p:txBody>
      </p:sp>
      <p:sp>
        <p:nvSpPr>
          <p:cNvPr id="9228" name="Text Box 20"/>
          <p:cNvSpPr txBox="1">
            <a:spLocks noChangeArrowheads="1"/>
          </p:cNvSpPr>
          <p:nvPr/>
        </p:nvSpPr>
        <p:spPr bwMode="auto">
          <a:xfrm>
            <a:off x="3120981" y="4576225"/>
            <a:ext cx="2745110" cy="43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sz="2206"/>
              <a:t>A carico del debitore</a:t>
            </a:r>
          </a:p>
        </p:txBody>
      </p:sp>
      <p:sp>
        <p:nvSpPr>
          <p:cNvPr id="9229" name="Text Box 21"/>
          <p:cNvSpPr txBox="1">
            <a:spLocks noChangeArrowheads="1"/>
          </p:cNvSpPr>
          <p:nvPr/>
        </p:nvSpPr>
        <p:spPr bwMode="auto">
          <a:xfrm>
            <a:off x="6139119" y="4576225"/>
            <a:ext cx="3278911" cy="43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sz="2206"/>
              <a:t>A carico del danneggiato</a:t>
            </a:r>
          </a:p>
        </p:txBody>
      </p:sp>
    </p:spTree>
    <p:extLst>
      <p:ext uri="{BB962C8B-B14F-4D97-AF65-F5344CB8AC3E}">
        <p14:creationId xmlns:p14="http://schemas.microsoft.com/office/powerpoint/2010/main" val="362178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it-IT" sz="2400" dirty="0"/>
              <a:t>Responsabilità contrattuale</a:t>
            </a:r>
            <a:r>
              <a:rPr lang="it-IT" sz="2400" u="words" dirty="0"/>
              <a:t/>
            </a:r>
            <a:br>
              <a:rPr lang="it-IT" sz="2400" u="words" dirty="0"/>
            </a:br>
            <a:r>
              <a:rPr lang="it-IT" sz="2400" dirty="0"/>
              <a:t>Ogni volta che c’è scambio di prestazioni economicamente valutabili</a:t>
            </a:r>
          </a:p>
        </p:txBody>
      </p:sp>
      <p:sp>
        <p:nvSpPr>
          <p:cNvPr id="11267" name="Segnaposto contenut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it-IT" sz="2316" dirty="0"/>
          </a:p>
          <a:p>
            <a:pPr>
              <a:lnSpc>
                <a:spcPct val="80000"/>
              </a:lnSpc>
            </a:pPr>
            <a:r>
              <a:rPr lang="it-IT" sz="2400" dirty="0"/>
              <a:t>bambino che aderisce ad una lezione sportiva</a:t>
            </a:r>
          </a:p>
          <a:p>
            <a:pPr>
              <a:lnSpc>
                <a:spcPct val="80000"/>
              </a:lnSpc>
            </a:pPr>
            <a:endParaRPr lang="it-IT" sz="2400" u="sng" dirty="0"/>
          </a:p>
          <a:p>
            <a:pPr>
              <a:lnSpc>
                <a:spcPct val="80000"/>
              </a:lnSpc>
            </a:pPr>
            <a:r>
              <a:rPr lang="it-IT" sz="2400" dirty="0"/>
              <a:t>spettatore pagante (</a:t>
            </a:r>
            <a:r>
              <a:rPr lang="it-IT" sz="2400" dirty="0" err="1"/>
              <a:t>trib</a:t>
            </a:r>
            <a:r>
              <a:rPr lang="it-IT" sz="2400" dirty="0"/>
              <a:t>. Milano 21.09.98; </a:t>
            </a:r>
            <a:r>
              <a:rPr lang="it-IT" sz="2400" dirty="0" err="1"/>
              <a:t>trib</a:t>
            </a:r>
            <a:r>
              <a:rPr lang="it-IT" sz="2400" dirty="0"/>
              <a:t> Torino11.12.04, fumogeno). Obbligo di porre tutte le cautele per impedire lanci di oggetti e scontri. Differenza con il non pagante e con l’attività non professionistica</a:t>
            </a:r>
            <a:endParaRPr lang="it-IT" sz="2400" u="sng" dirty="0"/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it-IT" sz="2400" dirty="0"/>
              <a:t> </a:t>
            </a:r>
            <a:endParaRPr lang="it-IT" sz="2400" u="sng" dirty="0"/>
          </a:p>
          <a:p>
            <a:pPr>
              <a:lnSpc>
                <a:spcPct val="80000"/>
              </a:lnSpc>
            </a:pPr>
            <a:r>
              <a:rPr lang="it-IT" sz="2400" dirty="0"/>
              <a:t>Contratto-convenzione con il proprietario dell’impianto (verifica del rispetto delle norme di edilizia e tecnico-sportive)</a:t>
            </a:r>
          </a:p>
          <a:p>
            <a:pPr>
              <a:lnSpc>
                <a:spcPct val="80000"/>
              </a:lnSpc>
            </a:pPr>
            <a:endParaRPr lang="it-IT" sz="2400" dirty="0"/>
          </a:p>
          <a:p>
            <a:pPr>
              <a:lnSpc>
                <a:spcPct val="80000"/>
              </a:lnSpc>
            </a:pPr>
            <a:r>
              <a:rPr lang="it-IT" sz="2400" dirty="0"/>
              <a:t>Premi ed ingaggi sportivi (limite della liceità per le norme sportive). </a:t>
            </a:r>
          </a:p>
        </p:txBody>
      </p:sp>
    </p:spTree>
    <p:extLst>
      <p:ext uri="{BB962C8B-B14F-4D97-AF65-F5344CB8AC3E}">
        <p14:creationId xmlns:p14="http://schemas.microsoft.com/office/powerpoint/2010/main" val="18140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Responsabilità extracontrattuale</a:t>
            </a:r>
            <a:endParaRPr lang="it-IT" dirty="0"/>
          </a:p>
        </p:txBody>
      </p:sp>
      <p:sp>
        <p:nvSpPr>
          <p:cNvPr id="12291" name="Segnaposto contenut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2043 obbligo generale di non provocare danni ingiusti</a:t>
            </a:r>
          </a:p>
          <a:p>
            <a:r>
              <a:rPr lang="it-IT" sz="2400" dirty="0" smtClean="0"/>
              <a:t>2048 responsabilità degli istruttori</a:t>
            </a:r>
          </a:p>
          <a:p>
            <a:r>
              <a:rPr lang="it-IT" sz="2400" dirty="0" smtClean="0"/>
              <a:t>2049 responsabilità dei committenti</a:t>
            </a:r>
            <a:endParaRPr lang="it-IT" sz="2400" u="sng" dirty="0" smtClean="0"/>
          </a:p>
          <a:p>
            <a:r>
              <a:rPr lang="it-IT" sz="2400" dirty="0" smtClean="0"/>
              <a:t>2050 danno da attività pericolose </a:t>
            </a:r>
            <a:r>
              <a:rPr lang="it-IT" sz="2400" dirty="0"/>
              <a:t>(organizzazioni gare sportive, gestione stadio, maneggi (</a:t>
            </a:r>
            <a:r>
              <a:rPr lang="it-IT" sz="2400" dirty="0" err="1"/>
              <a:t>App</a:t>
            </a:r>
            <a:r>
              <a:rPr lang="it-IT" sz="2400" dirty="0"/>
              <a:t>. Taranto 7 maggio 2011), piste go-kart, non lo sci (</a:t>
            </a:r>
            <a:r>
              <a:rPr lang="it-IT" sz="2400" dirty="0" err="1"/>
              <a:t>Trib</a:t>
            </a:r>
            <a:r>
              <a:rPr lang="it-IT" sz="2400" dirty="0"/>
              <a:t>. Trento 5.1.11)</a:t>
            </a:r>
            <a:endParaRPr lang="it-IT" sz="2400" u="sng" dirty="0"/>
          </a:p>
          <a:p>
            <a:r>
              <a:rPr lang="it-IT" sz="2400" dirty="0" smtClean="0"/>
              <a:t>2051 cose in custodia</a:t>
            </a:r>
            <a:endParaRPr lang="it-IT" sz="2400" u="sng" dirty="0" smtClean="0"/>
          </a:p>
          <a:p>
            <a:pPr>
              <a:buFont typeface="Wingdings 3" panose="05040102010807070707" pitchFamily="18" charset="2"/>
              <a:buNone/>
            </a:pP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61230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mtClean="0">
                <a:effectLst/>
              </a:rPr>
              <a:t>Liberatoria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None/>
            </a:pPr>
            <a:r>
              <a:rPr lang="it-IT" sz="2400" dirty="0" smtClean="0"/>
              <a:t>Artt. 1218 e 1229 codice civile, </a:t>
            </a:r>
            <a:r>
              <a:rPr lang="it-IT" sz="2400" dirty="0" err="1" smtClean="0"/>
              <a:t>pressochè</a:t>
            </a:r>
            <a:r>
              <a:rPr lang="it-IT" sz="2400" dirty="0" smtClean="0"/>
              <a:t> inutile</a:t>
            </a:r>
          </a:p>
          <a:p>
            <a:pPr>
              <a:buFont typeface="Wingdings 3" panose="05040102010807070707" pitchFamily="18" charset="2"/>
              <a:buNone/>
            </a:pPr>
            <a:endParaRPr lang="it-IT" sz="2400" dirty="0" smtClean="0"/>
          </a:p>
          <a:p>
            <a:pPr>
              <a:buFont typeface="Wingdings 3" panose="05040102010807070707" pitchFamily="18" charset="2"/>
              <a:buNone/>
            </a:pPr>
            <a:r>
              <a:rPr lang="it-IT" sz="2400" dirty="0" smtClean="0"/>
              <a:t>Casi in cui può essere utile:</a:t>
            </a:r>
          </a:p>
          <a:p>
            <a:pPr algn="just"/>
            <a:r>
              <a:rPr lang="it-IT" sz="2400" dirty="0" smtClean="0"/>
              <a:t>	- Periodo di prova</a:t>
            </a:r>
          </a:p>
          <a:p>
            <a:pPr algn="just"/>
            <a:r>
              <a:rPr lang="it-IT" sz="2400" dirty="0" smtClean="0"/>
              <a:t>	- Orari di fine corso e riconsegna del bambino</a:t>
            </a:r>
          </a:p>
          <a:p>
            <a:pPr algn="just"/>
            <a:r>
              <a:rPr lang="it-IT" sz="2400" dirty="0" smtClean="0"/>
              <a:t>	- Mancanza di custodia negli spogliatoi</a:t>
            </a:r>
          </a:p>
        </p:txBody>
      </p:sp>
    </p:spTree>
    <p:extLst>
      <p:ext uri="{BB962C8B-B14F-4D97-AF65-F5344CB8AC3E}">
        <p14:creationId xmlns:p14="http://schemas.microsoft.com/office/powerpoint/2010/main" val="3074460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mtClean="0">
                <a:effectLst/>
              </a:rPr>
              <a:t>Assicurazione Federale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400" dirty="0" smtClean="0"/>
              <a:t>Obbligo di denuncia immediata</a:t>
            </a:r>
          </a:p>
          <a:p>
            <a:r>
              <a:rPr lang="it-IT" sz="2400" dirty="0" smtClean="0"/>
              <a:t>Quando c’è infortunio: accettazione del rischio (consentito), consenso dell’avente diritto, rispetto della regole sportive o comunque della finalità del gioco (fallo tattico) nesso funzionale, contesto e grado di violenza</a:t>
            </a:r>
          </a:p>
          <a:p>
            <a:r>
              <a:rPr lang="it-IT" sz="2400" dirty="0" smtClean="0"/>
              <a:t>Quando responsabilità civile</a:t>
            </a:r>
            <a:endParaRPr lang="it-IT" sz="2400" u="sng" dirty="0" smtClean="0"/>
          </a:p>
          <a:p>
            <a:endParaRPr lang="it-IT" dirty="0" smtClean="0"/>
          </a:p>
          <a:p>
            <a:pPr>
              <a:buFont typeface="Wingdings 3" panose="05040102010807070707" pitchFamily="18" charset="2"/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24829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mtClean="0">
                <a:effectLst/>
              </a:rPr>
              <a:t>Assicurazione Federale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Controllare:</a:t>
            </a:r>
          </a:p>
          <a:p>
            <a:r>
              <a:rPr lang="it-IT" sz="2400" dirty="0" smtClean="0"/>
              <a:t>a) integrativa</a:t>
            </a:r>
          </a:p>
          <a:p>
            <a:r>
              <a:rPr lang="it-IT" sz="2400" dirty="0" smtClean="0"/>
              <a:t>b) se comprende la gestione di impianti </a:t>
            </a:r>
          </a:p>
          <a:p>
            <a:r>
              <a:rPr lang="it-IT" sz="2400" dirty="0" smtClean="0"/>
              <a:t>c) Se è anche per </a:t>
            </a:r>
            <a:r>
              <a:rPr lang="it-IT" sz="2400" dirty="0" err="1" smtClean="0"/>
              <a:t>r.c.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Cosa sapere per stipulare una nuova polizza:</a:t>
            </a:r>
          </a:p>
          <a:p>
            <a:r>
              <a:rPr lang="it-IT" sz="2400" dirty="0"/>
              <a:t>a</a:t>
            </a:r>
            <a:r>
              <a:rPr lang="it-IT" sz="2400" dirty="0" smtClean="0"/>
              <a:t>) massimale </a:t>
            </a:r>
            <a:r>
              <a:rPr lang="it-IT" sz="2400" dirty="0" err="1" smtClean="0"/>
              <a:t>r.c.</a:t>
            </a:r>
            <a:endParaRPr lang="it-IT" sz="2400" dirty="0" smtClean="0"/>
          </a:p>
          <a:p>
            <a:r>
              <a:rPr lang="it-IT" sz="2400" dirty="0"/>
              <a:t>b</a:t>
            </a:r>
            <a:r>
              <a:rPr lang="it-IT" sz="2400" dirty="0" smtClean="0"/>
              <a:t>) franchigie</a:t>
            </a:r>
          </a:p>
          <a:p>
            <a:r>
              <a:rPr lang="it-IT" sz="2400" dirty="0"/>
              <a:t>c</a:t>
            </a:r>
            <a:r>
              <a:rPr lang="it-IT" sz="2400" dirty="0" smtClean="0"/>
              <a:t>) danni</a:t>
            </a:r>
          </a:p>
          <a:p>
            <a:r>
              <a:rPr lang="it-IT" sz="2400" dirty="0"/>
              <a:t>d</a:t>
            </a:r>
            <a:r>
              <a:rPr lang="it-IT" sz="2400" dirty="0" smtClean="0"/>
              <a:t>) danni all’impianto</a:t>
            </a:r>
          </a:p>
          <a:p>
            <a:r>
              <a:rPr lang="it-IT" sz="2400" dirty="0"/>
              <a:t>e</a:t>
            </a:r>
            <a:r>
              <a:rPr lang="it-IT" sz="2400" dirty="0" smtClean="0"/>
              <a:t>) fideiussione (pagamento canoni)</a:t>
            </a:r>
          </a:p>
          <a:p>
            <a:pPr>
              <a:buFont typeface="Wingdings 3" panose="05040102010807070707" pitchFamily="18" charset="2"/>
              <a:buNone/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712480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644</Words>
  <Application>Microsoft Office PowerPoint</Application>
  <PresentationFormat>Personalizzato</PresentationFormat>
  <Paragraphs>111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Book Antiqua</vt:lpstr>
      <vt:lpstr>Calibri</vt:lpstr>
      <vt:lpstr>Wingdings 3</vt:lpstr>
      <vt:lpstr>Tema di Office</vt:lpstr>
      <vt:lpstr>Struttura personalizzata</vt:lpstr>
      <vt:lpstr>Corso di Aggiornamento per Dirigente Societario Piediluco 6 maggio 2017 </vt:lpstr>
      <vt:lpstr>Responsabilità</vt:lpstr>
      <vt:lpstr>Scelta della forma sociale</vt:lpstr>
      <vt:lpstr>Presentazione standard di PowerPoint</vt:lpstr>
      <vt:lpstr>Responsabilità contrattuale Ogni volta che c’è scambio di prestazioni economicamente valutabili</vt:lpstr>
      <vt:lpstr>Responsabilità extracontrattuale</vt:lpstr>
      <vt:lpstr>Liberatoria</vt:lpstr>
      <vt:lpstr>Assicurazione Federale</vt:lpstr>
      <vt:lpstr>Assicurazione Federale</vt:lpstr>
      <vt:lpstr>Responsabilità penale</vt:lpstr>
      <vt:lpstr>Casistica</vt:lpstr>
      <vt:lpstr>Responsabilità disciplinare</vt:lpstr>
      <vt:lpstr>L’illecito nell’ordinamento sportivo e statale</vt:lpstr>
      <vt:lpstr>Tipi di giustizia sportiva</vt:lpstr>
      <vt:lpstr>Frode in competizione sportiva L. 401/89</vt:lpstr>
      <vt:lpstr>Grazie per l’attenzione </vt:lpstr>
    </vt:vector>
  </TitlesOfParts>
  <Company>Crea Identity srl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Roberto Randi</dc:creator>
  <cp:lastModifiedBy>fontana</cp:lastModifiedBy>
  <cp:revision>131</cp:revision>
  <dcterms:created xsi:type="dcterms:W3CDTF">2014-05-07T17:14:44Z</dcterms:created>
  <dcterms:modified xsi:type="dcterms:W3CDTF">2017-05-05T08:12:31Z</dcterms:modified>
</cp:coreProperties>
</file>